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7" r:id="rId3"/>
    <p:sldId id="258" r:id="rId4"/>
    <p:sldId id="261" r:id="rId5"/>
    <p:sldId id="262" r:id="rId6"/>
    <p:sldId id="263" r:id="rId7"/>
    <p:sldId id="264" r:id="rId8"/>
    <p:sldId id="260" r:id="rId9"/>
    <p:sldId id="265" r:id="rId10"/>
    <p:sldId id="259"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09398-A9C7-AA43-B450-F39BB234826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EED32C00-8B4D-024F-8179-8A11696F5E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A87E5361-07F8-6A4A-B256-2BD0177DF617}"/>
              </a:ext>
            </a:extLst>
          </p:cNvPr>
          <p:cNvSpPr>
            <a:spLocks noGrp="1"/>
          </p:cNvSpPr>
          <p:nvPr>
            <p:ph type="dt" sz="half" idx="10"/>
          </p:nvPr>
        </p:nvSpPr>
        <p:spPr/>
        <p:txBody>
          <a:bodyPr/>
          <a:lstStyle/>
          <a:p>
            <a:fld id="{44D610C1-7C62-EF49-916D-7E65B979199D}" type="datetimeFigureOut">
              <a:rPr lang="en-US" smtClean="0"/>
              <a:t>6/15/2021</a:t>
            </a:fld>
            <a:endParaRPr lang="en-US"/>
          </a:p>
        </p:txBody>
      </p:sp>
      <p:sp>
        <p:nvSpPr>
          <p:cNvPr id="5" name="Footer Placeholder 4">
            <a:extLst>
              <a:ext uri="{FF2B5EF4-FFF2-40B4-BE49-F238E27FC236}">
                <a16:creationId xmlns:a16="http://schemas.microsoft.com/office/drawing/2014/main" id="{4ED9916D-772E-BD4E-BF3B-9D7209648C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91876B-8E22-AF47-82D7-A391B100A1D8}"/>
              </a:ext>
            </a:extLst>
          </p:cNvPr>
          <p:cNvSpPr>
            <a:spLocks noGrp="1"/>
          </p:cNvSpPr>
          <p:nvPr>
            <p:ph type="sldNum" sz="quarter" idx="12"/>
          </p:nvPr>
        </p:nvSpPr>
        <p:spPr/>
        <p:txBody>
          <a:bodyPr/>
          <a:lstStyle/>
          <a:p>
            <a:fld id="{0DEB14E0-A97A-104D-A086-33AF24466647}" type="slidenum">
              <a:rPr lang="en-US" smtClean="0"/>
              <a:t>‹#›</a:t>
            </a:fld>
            <a:endParaRPr lang="en-US"/>
          </a:p>
        </p:txBody>
      </p:sp>
    </p:spTree>
    <p:extLst>
      <p:ext uri="{BB962C8B-B14F-4D97-AF65-F5344CB8AC3E}">
        <p14:creationId xmlns:p14="http://schemas.microsoft.com/office/powerpoint/2010/main" val="2786545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76213-4B28-9145-90E6-26D7FECE269F}"/>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F5DEB23-CD34-4540-B5A3-5B5B4C4B176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4D7DFBB-06EE-4B4A-BBDA-B388FC633EF3}"/>
              </a:ext>
            </a:extLst>
          </p:cNvPr>
          <p:cNvSpPr>
            <a:spLocks noGrp="1"/>
          </p:cNvSpPr>
          <p:nvPr>
            <p:ph type="dt" sz="half" idx="10"/>
          </p:nvPr>
        </p:nvSpPr>
        <p:spPr/>
        <p:txBody>
          <a:bodyPr/>
          <a:lstStyle/>
          <a:p>
            <a:fld id="{44D610C1-7C62-EF49-916D-7E65B979199D}" type="datetimeFigureOut">
              <a:rPr lang="en-US" smtClean="0"/>
              <a:t>6/15/2021</a:t>
            </a:fld>
            <a:endParaRPr lang="en-US"/>
          </a:p>
        </p:txBody>
      </p:sp>
      <p:sp>
        <p:nvSpPr>
          <p:cNvPr id="5" name="Footer Placeholder 4">
            <a:extLst>
              <a:ext uri="{FF2B5EF4-FFF2-40B4-BE49-F238E27FC236}">
                <a16:creationId xmlns:a16="http://schemas.microsoft.com/office/drawing/2014/main" id="{865CD71E-8B6B-C742-AFA0-1B1C693EEB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D3BEA7-41B6-F44A-BEF7-4F729965D3AD}"/>
              </a:ext>
            </a:extLst>
          </p:cNvPr>
          <p:cNvSpPr>
            <a:spLocks noGrp="1"/>
          </p:cNvSpPr>
          <p:nvPr>
            <p:ph type="sldNum" sz="quarter" idx="12"/>
          </p:nvPr>
        </p:nvSpPr>
        <p:spPr/>
        <p:txBody>
          <a:bodyPr/>
          <a:lstStyle/>
          <a:p>
            <a:fld id="{0DEB14E0-A97A-104D-A086-33AF24466647}" type="slidenum">
              <a:rPr lang="en-US" smtClean="0"/>
              <a:t>‹#›</a:t>
            </a:fld>
            <a:endParaRPr lang="en-US"/>
          </a:p>
        </p:txBody>
      </p:sp>
    </p:spTree>
    <p:extLst>
      <p:ext uri="{BB962C8B-B14F-4D97-AF65-F5344CB8AC3E}">
        <p14:creationId xmlns:p14="http://schemas.microsoft.com/office/powerpoint/2010/main" val="2438707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3BCDA5-13B2-834B-8839-0AA86F239D8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12B9AA5-2E38-6C4C-8AD2-35FBDEB2D0C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E55C6C0-DA87-634D-88F1-3DD1A988F67E}"/>
              </a:ext>
            </a:extLst>
          </p:cNvPr>
          <p:cNvSpPr>
            <a:spLocks noGrp="1"/>
          </p:cNvSpPr>
          <p:nvPr>
            <p:ph type="dt" sz="half" idx="10"/>
          </p:nvPr>
        </p:nvSpPr>
        <p:spPr/>
        <p:txBody>
          <a:bodyPr/>
          <a:lstStyle/>
          <a:p>
            <a:fld id="{44D610C1-7C62-EF49-916D-7E65B979199D}" type="datetimeFigureOut">
              <a:rPr lang="en-US" smtClean="0"/>
              <a:t>6/15/2021</a:t>
            </a:fld>
            <a:endParaRPr lang="en-US"/>
          </a:p>
        </p:txBody>
      </p:sp>
      <p:sp>
        <p:nvSpPr>
          <p:cNvPr id="5" name="Footer Placeholder 4">
            <a:extLst>
              <a:ext uri="{FF2B5EF4-FFF2-40B4-BE49-F238E27FC236}">
                <a16:creationId xmlns:a16="http://schemas.microsoft.com/office/drawing/2014/main" id="{9DE65589-3C2E-F348-B8A5-4353012004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7A8358-D123-A04C-81AB-5840028E8ECD}"/>
              </a:ext>
            </a:extLst>
          </p:cNvPr>
          <p:cNvSpPr>
            <a:spLocks noGrp="1"/>
          </p:cNvSpPr>
          <p:nvPr>
            <p:ph type="sldNum" sz="quarter" idx="12"/>
          </p:nvPr>
        </p:nvSpPr>
        <p:spPr/>
        <p:txBody>
          <a:bodyPr/>
          <a:lstStyle/>
          <a:p>
            <a:fld id="{0DEB14E0-A97A-104D-A086-33AF24466647}" type="slidenum">
              <a:rPr lang="en-US" smtClean="0"/>
              <a:t>‹#›</a:t>
            </a:fld>
            <a:endParaRPr lang="en-US"/>
          </a:p>
        </p:txBody>
      </p:sp>
    </p:spTree>
    <p:extLst>
      <p:ext uri="{BB962C8B-B14F-4D97-AF65-F5344CB8AC3E}">
        <p14:creationId xmlns:p14="http://schemas.microsoft.com/office/powerpoint/2010/main" val="80959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AE24E-7134-3D4F-8D3A-5D386767551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1C7444A-5E48-C248-8FD4-53BAA585553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3111E60-B6F4-A844-8384-06AABC6A615E}"/>
              </a:ext>
            </a:extLst>
          </p:cNvPr>
          <p:cNvSpPr>
            <a:spLocks noGrp="1"/>
          </p:cNvSpPr>
          <p:nvPr>
            <p:ph type="dt" sz="half" idx="10"/>
          </p:nvPr>
        </p:nvSpPr>
        <p:spPr/>
        <p:txBody>
          <a:bodyPr/>
          <a:lstStyle/>
          <a:p>
            <a:fld id="{44D610C1-7C62-EF49-916D-7E65B979199D}" type="datetimeFigureOut">
              <a:rPr lang="en-US" smtClean="0"/>
              <a:t>6/15/2021</a:t>
            </a:fld>
            <a:endParaRPr lang="en-US"/>
          </a:p>
        </p:txBody>
      </p:sp>
      <p:sp>
        <p:nvSpPr>
          <p:cNvPr id="5" name="Footer Placeholder 4">
            <a:extLst>
              <a:ext uri="{FF2B5EF4-FFF2-40B4-BE49-F238E27FC236}">
                <a16:creationId xmlns:a16="http://schemas.microsoft.com/office/drawing/2014/main" id="{14CFE8F0-1764-6540-A85D-FDA1DFD4CB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A9AE30-A33A-5945-B13A-F9E633DA9F6E}"/>
              </a:ext>
            </a:extLst>
          </p:cNvPr>
          <p:cNvSpPr>
            <a:spLocks noGrp="1"/>
          </p:cNvSpPr>
          <p:nvPr>
            <p:ph type="sldNum" sz="quarter" idx="12"/>
          </p:nvPr>
        </p:nvSpPr>
        <p:spPr/>
        <p:txBody>
          <a:bodyPr/>
          <a:lstStyle/>
          <a:p>
            <a:fld id="{0DEB14E0-A97A-104D-A086-33AF24466647}" type="slidenum">
              <a:rPr lang="en-US" smtClean="0"/>
              <a:t>‹#›</a:t>
            </a:fld>
            <a:endParaRPr lang="en-US"/>
          </a:p>
        </p:txBody>
      </p:sp>
    </p:spTree>
    <p:extLst>
      <p:ext uri="{BB962C8B-B14F-4D97-AF65-F5344CB8AC3E}">
        <p14:creationId xmlns:p14="http://schemas.microsoft.com/office/powerpoint/2010/main" val="3918746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C569F-192F-A64F-9705-7CD1B52DEAA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29257CEA-5E68-4B44-9482-607DF3978A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665D1CD-A766-6D4F-9031-A0BCD1CDC55B}"/>
              </a:ext>
            </a:extLst>
          </p:cNvPr>
          <p:cNvSpPr>
            <a:spLocks noGrp="1"/>
          </p:cNvSpPr>
          <p:nvPr>
            <p:ph type="dt" sz="half" idx="10"/>
          </p:nvPr>
        </p:nvSpPr>
        <p:spPr/>
        <p:txBody>
          <a:bodyPr/>
          <a:lstStyle/>
          <a:p>
            <a:fld id="{44D610C1-7C62-EF49-916D-7E65B979199D}" type="datetimeFigureOut">
              <a:rPr lang="en-US" smtClean="0"/>
              <a:t>6/15/2021</a:t>
            </a:fld>
            <a:endParaRPr lang="en-US"/>
          </a:p>
        </p:txBody>
      </p:sp>
      <p:sp>
        <p:nvSpPr>
          <p:cNvPr id="5" name="Footer Placeholder 4">
            <a:extLst>
              <a:ext uri="{FF2B5EF4-FFF2-40B4-BE49-F238E27FC236}">
                <a16:creationId xmlns:a16="http://schemas.microsoft.com/office/drawing/2014/main" id="{1040CE19-5659-C34A-9895-0D62C298B1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1A3839-780C-4141-B4B9-9C3EAB2AAD88}"/>
              </a:ext>
            </a:extLst>
          </p:cNvPr>
          <p:cNvSpPr>
            <a:spLocks noGrp="1"/>
          </p:cNvSpPr>
          <p:nvPr>
            <p:ph type="sldNum" sz="quarter" idx="12"/>
          </p:nvPr>
        </p:nvSpPr>
        <p:spPr/>
        <p:txBody>
          <a:bodyPr/>
          <a:lstStyle/>
          <a:p>
            <a:fld id="{0DEB14E0-A97A-104D-A086-33AF24466647}" type="slidenum">
              <a:rPr lang="en-US" smtClean="0"/>
              <a:t>‹#›</a:t>
            </a:fld>
            <a:endParaRPr lang="en-US"/>
          </a:p>
        </p:txBody>
      </p:sp>
    </p:spTree>
    <p:extLst>
      <p:ext uri="{BB962C8B-B14F-4D97-AF65-F5344CB8AC3E}">
        <p14:creationId xmlns:p14="http://schemas.microsoft.com/office/powerpoint/2010/main" val="2821908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97C55-C5E8-CD44-8E47-5B839578920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AFD02B2-42C7-8043-A811-5B193515EF0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A6321F7-E69E-9747-B8F3-B1ED5B42E22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6C19161A-82CA-FA48-BC29-398EA8EF5CD8}"/>
              </a:ext>
            </a:extLst>
          </p:cNvPr>
          <p:cNvSpPr>
            <a:spLocks noGrp="1"/>
          </p:cNvSpPr>
          <p:nvPr>
            <p:ph type="dt" sz="half" idx="10"/>
          </p:nvPr>
        </p:nvSpPr>
        <p:spPr/>
        <p:txBody>
          <a:bodyPr/>
          <a:lstStyle/>
          <a:p>
            <a:fld id="{44D610C1-7C62-EF49-916D-7E65B979199D}" type="datetimeFigureOut">
              <a:rPr lang="en-US" smtClean="0"/>
              <a:t>6/15/2021</a:t>
            </a:fld>
            <a:endParaRPr lang="en-US"/>
          </a:p>
        </p:txBody>
      </p:sp>
      <p:sp>
        <p:nvSpPr>
          <p:cNvPr id="6" name="Footer Placeholder 5">
            <a:extLst>
              <a:ext uri="{FF2B5EF4-FFF2-40B4-BE49-F238E27FC236}">
                <a16:creationId xmlns:a16="http://schemas.microsoft.com/office/drawing/2014/main" id="{2BD5BF35-9E13-4F4D-B01D-E308371B9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41794A-0694-394A-AA51-9E694EEEDA91}"/>
              </a:ext>
            </a:extLst>
          </p:cNvPr>
          <p:cNvSpPr>
            <a:spLocks noGrp="1"/>
          </p:cNvSpPr>
          <p:nvPr>
            <p:ph type="sldNum" sz="quarter" idx="12"/>
          </p:nvPr>
        </p:nvSpPr>
        <p:spPr/>
        <p:txBody>
          <a:bodyPr/>
          <a:lstStyle/>
          <a:p>
            <a:fld id="{0DEB14E0-A97A-104D-A086-33AF24466647}" type="slidenum">
              <a:rPr lang="en-US" smtClean="0"/>
              <a:t>‹#›</a:t>
            </a:fld>
            <a:endParaRPr lang="en-US"/>
          </a:p>
        </p:txBody>
      </p:sp>
    </p:spTree>
    <p:extLst>
      <p:ext uri="{BB962C8B-B14F-4D97-AF65-F5344CB8AC3E}">
        <p14:creationId xmlns:p14="http://schemas.microsoft.com/office/powerpoint/2010/main" val="511084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74807-F2B1-C84D-A066-051A66510FC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4B14B72-1A54-474A-B5DF-F6EBA63DC9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E4D6F10-1D5D-FA4C-ADAB-F952382CBFB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FB55F81-0665-DC49-BB9E-73B4C87A8E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2444635-2AC8-1241-B784-AAEBEA1DF66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FFBD3044-8B72-6243-93E6-488198EFBD5B}"/>
              </a:ext>
            </a:extLst>
          </p:cNvPr>
          <p:cNvSpPr>
            <a:spLocks noGrp="1"/>
          </p:cNvSpPr>
          <p:nvPr>
            <p:ph type="dt" sz="half" idx="10"/>
          </p:nvPr>
        </p:nvSpPr>
        <p:spPr/>
        <p:txBody>
          <a:bodyPr/>
          <a:lstStyle/>
          <a:p>
            <a:fld id="{44D610C1-7C62-EF49-916D-7E65B979199D}" type="datetimeFigureOut">
              <a:rPr lang="en-US" smtClean="0"/>
              <a:t>6/15/2021</a:t>
            </a:fld>
            <a:endParaRPr lang="en-US"/>
          </a:p>
        </p:txBody>
      </p:sp>
      <p:sp>
        <p:nvSpPr>
          <p:cNvPr id="8" name="Footer Placeholder 7">
            <a:extLst>
              <a:ext uri="{FF2B5EF4-FFF2-40B4-BE49-F238E27FC236}">
                <a16:creationId xmlns:a16="http://schemas.microsoft.com/office/drawing/2014/main" id="{158E8AD9-DEA1-124D-BD0A-CE972247E6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17CD78C-17ED-F94B-8F47-A73B6C69050C}"/>
              </a:ext>
            </a:extLst>
          </p:cNvPr>
          <p:cNvSpPr>
            <a:spLocks noGrp="1"/>
          </p:cNvSpPr>
          <p:nvPr>
            <p:ph type="sldNum" sz="quarter" idx="12"/>
          </p:nvPr>
        </p:nvSpPr>
        <p:spPr/>
        <p:txBody>
          <a:bodyPr/>
          <a:lstStyle/>
          <a:p>
            <a:fld id="{0DEB14E0-A97A-104D-A086-33AF24466647}" type="slidenum">
              <a:rPr lang="en-US" smtClean="0"/>
              <a:t>‹#›</a:t>
            </a:fld>
            <a:endParaRPr lang="en-US"/>
          </a:p>
        </p:txBody>
      </p:sp>
    </p:spTree>
    <p:extLst>
      <p:ext uri="{BB962C8B-B14F-4D97-AF65-F5344CB8AC3E}">
        <p14:creationId xmlns:p14="http://schemas.microsoft.com/office/powerpoint/2010/main" val="3526992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7BB72-90AB-9E4F-A1FA-A034D5D23EC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5C901978-FB11-5E46-891E-387811D4D048}"/>
              </a:ext>
            </a:extLst>
          </p:cNvPr>
          <p:cNvSpPr>
            <a:spLocks noGrp="1"/>
          </p:cNvSpPr>
          <p:nvPr>
            <p:ph type="dt" sz="half" idx="10"/>
          </p:nvPr>
        </p:nvSpPr>
        <p:spPr/>
        <p:txBody>
          <a:bodyPr/>
          <a:lstStyle/>
          <a:p>
            <a:fld id="{44D610C1-7C62-EF49-916D-7E65B979199D}" type="datetimeFigureOut">
              <a:rPr lang="en-US" smtClean="0"/>
              <a:t>6/15/2021</a:t>
            </a:fld>
            <a:endParaRPr lang="en-US"/>
          </a:p>
        </p:txBody>
      </p:sp>
      <p:sp>
        <p:nvSpPr>
          <p:cNvPr id="4" name="Footer Placeholder 3">
            <a:extLst>
              <a:ext uri="{FF2B5EF4-FFF2-40B4-BE49-F238E27FC236}">
                <a16:creationId xmlns:a16="http://schemas.microsoft.com/office/drawing/2014/main" id="{4C963E2A-9603-C240-9C57-B5BAFBBF464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A4959F-8522-884D-B280-513010C28A65}"/>
              </a:ext>
            </a:extLst>
          </p:cNvPr>
          <p:cNvSpPr>
            <a:spLocks noGrp="1"/>
          </p:cNvSpPr>
          <p:nvPr>
            <p:ph type="sldNum" sz="quarter" idx="12"/>
          </p:nvPr>
        </p:nvSpPr>
        <p:spPr/>
        <p:txBody>
          <a:bodyPr/>
          <a:lstStyle/>
          <a:p>
            <a:fld id="{0DEB14E0-A97A-104D-A086-33AF24466647}" type="slidenum">
              <a:rPr lang="en-US" smtClean="0"/>
              <a:t>‹#›</a:t>
            </a:fld>
            <a:endParaRPr lang="en-US"/>
          </a:p>
        </p:txBody>
      </p:sp>
    </p:spTree>
    <p:extLst>
      <p:ext uri="{BB962C8B-B14F-4D97-AF65-F5344CB8AC3E}">
        <p14:creationId xmlns:p14="http://schemas.microsoft.com/office/powerpoint/2010/main" val="3984453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6B2CD3-D67F-C84E-89E4-DF8605CCBE59}"/>
              </a:ext>
            </a:extLst>
          </p:cNvPr>
          <p:cNvSpPr>
            <a:spLocks noGrp="1"/>
          </p:cNvSpPr>
          <p:nvPr>
            <p:ph type="dt" sz="half" idx="10"/>
          </p:nvPr>
        </p:nvSpPr>
        <p:spPr/>
        <p:txBody>
          <a:bodyPr/>
          <a:lstStyle/>
          <a:p>
            <a:fld id="{44D610C1-7C62-EF49-916D-7E65B979199D}" type="datetimeFigureOut">
              <a:rPr lang="en-US" smtClean="0"/>
              <a:t>6/15/2021</a:t>
            </a:fld>
            <a:endParaRPr lang="en-US"/>
          </a:p>
        </p:txBody>
      </p:sp>
      <p:sp>
        <p:nvSpPr>
          <p:cNvPr id="3" name="Footer Placeholder 2">
            <a:extLst>
              <a:ext uri="{FF2B5EF4-FFF2-40B4-BE49-F238E27FC236}">
                <a16:creationId xmlns:a16="http://schemas.microsoft.com/office/drawing/2014/main" id="{1D7477AE-0473-9749-BDFC-09E9F9E072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CB573B2-F97B-CF4D-9315-A44832151867}"/>
              </a:ext>
            </a:extLst>
          </p:cNvPr>
          <p:cNvSpPr>
            <a:spLocks noGrp="1"/>
          </p:cNvSpPr>
          <p:nvPr>
            <p:ph type="sldNum" sz="quarter" idx="12"/>
          </p:nvPr>
        </p:nvSpPr>
        <p:spPr/>
        <p:txBody>
          <a:bodyPr/>
          <a:lstStyle/>
          <a:p>
            <a:fld id="{0DEB14E0-A97A-104D-A086-33AF24466647}" type="slidenum">
              <a:rPr lang="en-US" smtClean="0"/>
              <a:t>‹#›</a:t>
            </a:fld>
            <a:endParaRPr lang="en-US"/>
          </a:p>
        </p:txBody>
      </p:sp>
    </p:spTree>
    <p:extLst>
      <p:ext uri="{BB962C8B-B14F-4D97-AF65-F5344CB8AC3E}">
        <p14:creationId xmlns:p14="http://schemas.microsoft.com/office/powerpoint/2010/main" val="3102213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7B9AA-871A-2341-9ABD-08FC9C3287D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2B64CDE5-9B57-B34B-961B-3294A78872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B69284E6-C26F-F74F-9114-0FC5462BCF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FFA7941-C401-0D4A-AA07-845853529432}"/>
              </a:ext>
            </a:extLst>
          </p:cNvPr>
          <p:cNvSpPr>
            <a:spLocks noGrp="1"/>
          </p:cNvSpPr>
          <p:nvPr>
            <p:ph type="dt" sz="half" idx="10"/>
          </p:nvPr>
        </p:nvSpPr>
        <p:spPr/>
        <p:txBody>
          <a:bodyPr/>
          <a:lstStyle/>
          <a:p>
            <a:fld id="{44D610C1-7C62-EF49-916D-7E65B979199D}" type="datetimeFigureOut">
              <a:rPr lang="en-US" smtClean="0"/>
              <a:t>6/15/2021</a:t>
            </a:fld>
            <a:endParaRPr lang="en-US"/>
          </a:p>
        </p:txBody>
      </p:sp>
      <p:sp>
        <p:nvSpPr>
          <p:cNvPr id="6" name="Footer Placeholder 5">
            <a:extLst>
              <a:ext uri="{FF2B5EF4-FFF2-40B4-BE49-F238E27FC236}">
                <a16:creationId xmlns:a16="http://schemas.microsoft.com/office/drawing/2014/main" id="{1F3D2341-B630-6244-B140-F86118E808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9D4399-F472-1D48-97A3-5FFAE764618B}"/>
              </a:ext>
            </a:extLst>
          </p:cNvPr>
          <p:cNvSpPr>
            <a:spLocks noGrp="1"/>
          </p:cNvSpPr>
          <p:nvPr>
            <p:ph type="sldNum" sz="quarter" idx="12"/>
          </p:nvPr>
        </p:nvSpPr>
        <p:spPr/>
        <p:txBody>
          <a:bodyPr/>
          <a:lstStyle/>
          <a:p>
            <a:fld id="{0DEB14E0-A97A-104D-A086-33AF24466647}" type="slidenum">
              <a:rPr lang="en-US" smtClean="0"/>
              <a:t>‹#›</a:t>
            </a:fld>
            <a:endParaRPr lang="en-US"/>
          </a:p>
        </p:txBody>
      </p:sp>
    </p:spTree>
    <p:extLst>
      <p:ext uri="{BB962C8B-B14F-4D97-AF65-F5344CB8AC3E}">
        <p14:creationId xmlns:p14="http://schemas.microsoft.com/office/powerpoint/2010/main" val="3581247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60CE9-FE6D-DE43-B36B-00257756BAE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907C4B1A-592D-F148-98C5-BDCAF94877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8CE2ED0-BC29-C94C-9B55-B1E72A0E8A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60AFBA9-CA45-1F4D-860C-616D982B6CFD}"/>
              </a:ext>
            </a:extLst>
          </p:cNvPr>
          <p:cNvSpPr>
            <a:spLocks noGrp="1"/>
          </p:cNvSpPr>
          <p:nvPr>
            <p:ph type="dt" sz="half" idx="10"/>
          </p:nvPr>
        </p:nvSpPr>
        <p:spPr/>
        <p:txBody>
          <a:bodyPr/>
          <a:lstStyle/>
          <a:p>
            <a:fld id="{44D610C1-7C62-EF49-916D-7E65B979199D}" type="datetimeFigureOut">
              <a:rPr lang="en-US" smtClean="0"/>
              <a:t>6/15/2021</a:t>
            </a:fld>
            <a:endParaRPr lang="en-US"/>
          </a:p>
        </p:txBody>
      </p:sp>
      <p:sp>
        <p:nvSpPr>
          <p:cNvPr id="6" name="Footer Placeholder 5">
            <a:extLst>
              <a:ext uri="{FF2B5EF4-FFF2-40B4-BE49-F238E27FC236}">
                <a16:creationId xmlns:a16="http://schemas.microsoft.com/office/drawing/2014/main" id="{CCF89CC3-0DEC-BD43-AF39-282F176078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7FD1A7-1877-9449-8E04-8E6732C06525}"/>
              </a:ext>
            </a:extLst>
          </p:cNvPr>
          <p:cNvSpPr>
            <a:spLocks noGrp="1"/>
          </p:cNvSpPr>
          <p:nvPr>
            <p:ph type="sldNum" sz="quarter" idx="12"/>
          </p:nvPr>
        </p:nvSpPr>
        <p:spPr/>
        <p:txBody>
          <a:bodyPr/>
          <a:lstStyle/>
          <a:p>
            <a:fld id="{0DEB14E0-A97A-104D-A086-33AF24466647}" type="slidenum">
              <a:rPr lang="en-US" smtClean="0"/>
              <a:t>‹#›</a:t>
            </a:fld>
            <a:endParaRPr lang="en-US"/>
          </a:p>
        </p:txBody>
      </p:sp>
    </p:spTree>
    <p:extLst>
      <p:ext uri="{BB962C8B-B14F-4D97-AF65-F5344CB8AC3E}">
        <p14:creationId xmlns:p14="http://schemas.microsoft.com/office/powerpoint/2010/main" val="3716980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5FB097-36AB-1749-8690-93C0E8D2DF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6B1576F-469A-BA42-B74A-AAE5E97426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1E31248-13F3-2545-A687-5863409FC6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D610C1-7C62-EF49-916D-7E65B979199D}" type="datetimeFigureOut">
              <a:rPr lang="en-US" smtClean="0"/>
              <a:t>6/15/2021</a:t>
            </a:fld>
            <a:endParaRPr lang="en-US"/>
          </a:p>
        </p:txBody>
      </p:sp>
      <p:sp>
        <p:nvSpPr>
          <p:cNvPr id="5" name="Footer Placeholder 4">
            <a:extLst>
              <a:ext uri="{FF2B5EF4-FFF2-40B4-BE49-F238E27FC236}">
                <a16:creationId xmlns:a16="http://schemas.microsoft.com/office/drawing/2014/main" id="{8BC44E63-9735-2D41-8B84-A1A72A4BE1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DFCEF0D-2A2C-5745-885D-37717088BB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EB14E0-A97A-104D-A086-33AF24466647}" type="slidenum">
              <a:rPr lang="en-US" smtClean="0"/>
              <a:t>‹#›</a:t>
            </a:fld>
            <a:endParaRPr lang="en-US"/>
          </a:p>
        </p:txBody>
      </p:sp>
    </p:spTree>
    <p:extLst>
      <p:ext uri="{BB962C8B-B14F-4D97-AF65-F5344CB8AC3E}">
        <p14:creationId xmlns:p14="http://schemas.microsoft.com/office/powerpoint/2010/main" val="914973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FC59763-0D74-D04E-B43B-1748E92F98F1}"/>
              </a:ext>
            </a:extLst>
          </p:cNvPr>
          <p:cNvSpPr>
            <a:spLocks noGrp="1"/>
          </p:cNvSpPr>
          <p:nvPr>
            <p:ph type="subTitle" idx="1"/>
          </p:nvPr>
        </p:nvSpPr>
        <p:spPr>
          <a:xfrm>
            <a:off x="915390" y="766947"/>
            <a:ext cx="10737272" cy="5603669"/>
          </a:xfrm>
        </p:spPr>
        <p:txBody>
          <a:bodyPr/>
          <a:lstStyle/>
          <a:p>
            <a:endParaRPr lang="en-US" b="1"/>
          </a:p>
          <a:p>
            <a:endParaRPr lang="en-US" b="1"/>
          </a:p>
          <a:p>
            <a:endParaRPr lang="en-US" b="1"/>
          </a:p>
          <a:p>
            <a:r>
              <a:rPr lang="en-US" sz="4400" b="1"/>
              <a:t>4</a:t>
            </a:r>
            <a:r>
              <a:rPr lang="en-US" sz="4400" b="1" baseline="30000"/>
              <a:t>th</a:t>
            </a:r>
            <a:r>
              <a:rPr lang="en-US" sz="4400" b="1"/>
              <a:t> Semester</a:t>
            </a:r>
          </a:p>
          <a:p>
            <a:r>
              <a:rPr lang="en-US" sz="4400" b="1"/>
              <a:t>Paper-4016</a:t>
            </a:r>
          </a:p>
          <a:p>
            <a:r>
              <a:rPr lang="en-US" sz="4400" b="1"/>
              <a:t>ENVIRONMENTAL GEOGRAPHY AND DISASTER MANAGEMENT</a:t>
            </a:r>
          </a:p>
        </p:txBody>
      </p:sp>
    </p:spTree>
    <p:extLst>
      <p:ext uri="{BB962C8B-B14F-4D97-AF65-F5344CB8AC3E}">
        <p14:creationId xmlns:p14="http://schemas.microsoft.com/office/powerpoint/2010/main" val="3407523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856875-9E76-6F43-9D63-05F291C0B3D6}"/>
              </a:ext>
            </a:extLst>
          </p:cNvPr>
          <p:cNvSpPr>
            <a:spLocks noGrp="1"/>
          </p:cNvSpPr>
          <p:nvPr>
            <p:ph idx="1"/>
          </p:nvPr>
        </p:nvSpPr>
        <p:spPr>
          <a:xfrm>
            <a:off x="358734" y="482434"/>
            <a:ext cx="11417630" cy="6209805"/>
          </a:xfrm>
        </p:spPr>
        <p:txBody>
          <a:bodyPr>
            <a:normAutofit fontScale="85000" lnSpcReduction="10000"/>
          </a:bodyPr>
          <a:lstStyle/>
          <a:p>
            <a:r>
              <a:rPr lang="en-GB" sz="3200" b="0" i="0">
                <a:effectLst/>
                <a:latin typeface="Times New Roman" panose="02020603050405020304" pitchFamily="18" charset="0"/>
                <a:cs typeface="Times New Roman" panose="02020603050405020304" pitchFamily="18" charset="0"/>
              </a:rPr>
              <a:t>These guidelines call for a proactive, participatory, multi-disciplinary and multi-sectoral approach at various levels for chemical disaster preparedness and response</a:t>
            </a:r>
          </a:p>
          <a:p>
            <a:pPr marL="0" indent="0">
              <a:buNone/>
            </a:pPr>
            <a:r>
              <a:rPr lang="en-GB" sz="3200" b="1" i="0">
                <a:effectLst/>
                <a:latin typeface="Times New Roman" panose="02020603050405020304" pitchFamily="18" charset="0"/>
                <a:cs typeface="Times New Roman" panose="02020603050405020304" pitchFamily="18" charset="0"/>
              </a:rPr>
              <a:t>Precautions to be taken during and after the Chemical (Industrial) Accidents</a:t>
            </a:r>
          </a:p>
          <a:p>
            <a:r>
              <a:rPr lang="en-GB" sz="3200" b="0" i="0">
                <a:effectLst/>
                <a:latin typeface="Times New Roman" panose="02020603050405020304" pitchFamily="18" charset="0"/>
                <a:cs typeface="Times New Roman" panose="02020603050405020304" pitchFamily="18" charset="0"/>
              </a:rPr>
              <a:t>Do not panic, evacuate calmly and quickly perpendicular to wind direction through the designated escape route</a:t>
            </a:r>
          </a:p>
          <a:p>
            <a:r>
              <a:rPr lang="en-GB" sz="3200" b="0" i="0">
                <a:effectLst/>
                <a:latin typeface="Times New Roman" panose="02020603050405020304" pitchFamily="18" charset="0"/>
                <a:cs typeface="Times New Roman" panose="02020603050405020304" pitchFamily="18" charset="0"/>
              </a:rPr>
              <a:t>Keep a wet handkerchief or piece of cloth/ sari on face during evacuation</a:t>
            </a:r>
          </a:p>
          <a:p>
            <a:r>
              <a:rPr lang="en-GB" sz="3200" b="0" i="0">
                <a:effectLst/>
                <a:latin typeface="Times New Roman" panose="02020603050405020304" pitchFamily="18" charset="0"/>
                <a:cs typeface="Times New Roman" panose="02020603050405020304" pitchFamily="18" charset="0"/>
              </a:rPr>
              <a:t>Keep the sick, elderly, weak, handicapped and other people who are unable to evacuate inside house and close all the doors and windows tightly.</a:t>
            </a:r>
          </a:p>
          <a:p>
            <a:r>
              <a:rPr lang="en-GB" sz="3200" b="0" i="0">
                <a:effectLst/>
                <a:latin typeface="Times New Roman" panose="02020603050405020304" pitchFamily="18" charset="0"/>
                <a:cs typeface="Times New Roman" panose="02020603050405020304" pitchFamily="18" charset="0"/>
              </a:rPr>
              <a:t>Do not consume the uncovered food/ water etc open to the air, drink only from bottle</a:t>
            </a:r>
          </a:p>
          <a:p>
            <a:r>
              <a:rPr lang="en-GB" sz="3200" b="0" i="0">
                <a:effectLst/>
                <a:latin typeface="Times New Roman" panose="02020603050405020304" pitchFamily="18" charset="0"/>
                <a:cs typeface="Times New Roman" panose="02020603050405020304" pitchFamily="18" charset="0"/>
              </a:rPr>
              <a:t>Change into fresh clothing after reaching safe place/ shelter, and wash hands properly.</a:t>
            </a:r>
          </a:p>
          <a:p>
            <a:r>
              <a:rPr lang="en-GB" sz="3200" b="0" i="0">
                <a:effectLst/>
                <a:latin typeface="Times New Roman" panose="02020603050405020304" pitchFamily="18" charset="0"/>
                <a:cs typeface="Times New Roman" panose="02020603050405020304" pitchFamily="18" charset="0"/>
              </a:rPr>
              <a:t>Inform Fire &amp; Emergency Services, Police and medical services from safe location by calling 101, 100 and 108 respectively</a:t>
            </a:r>
            <a:r>
              <a:rPr lang="en-GB" sz="3500" b="0" i="0">
                <a:effectLst/>
                <a:latin typeface="Times New Roman" panose="02020603050405020304" pitchFamily="18" charset="0"/>
                <a:cs typeface="Times New Roman" panose="02020603050405020304" pitchFamily="18" charset="0"/>
              </a:rPr>
              <a:t>.</a:t>
            </a:r>
          </a:p>
          <a:p>
            <a:endParaRPr lang="en-US"/>
          </a:p>
        </p:txBody>
      </p:sp>
    </p:spTree>
    <p:extLst>
      <p:ext uri="{BB962C8B-B14F-4D97-AF65-F5344CB8AC3E}">
        <p14:creationId xmlns:p14="http://schemas.microsoft.com/office/powerpoint/2010/main" val="457492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5272D6-0C37-9E48-A006-9D404F1AC739}"/>
              </a:ext>
            </a:extLst>
          </p:cNvPr>
          <p:cNvSpPr>
            <a:spLocks noGrp="1"/>
          </p:cNvSpPr>
          <p:nvPr>
            <p:ph idx="1"/>
          </p:nvPr>
        </p:nvSpPr>
        <p:spPr>
          <a:xfrm>
            <a:off x="98961" y="470065"/>
            <a:ext cx="12192000" cy="6160325"/>
          </a:xfrm>
        </p:spPr>
        <p:txBody>
          <a:bodyPr>
            <a:noAutofit/>
          </a:bodyPr>
          <a:lstStyle/>
          <a:p>
            <a:r>
              <a:rPr lang="en-GB" sz="3200" b="0" i="0">
                <a:effectLst/>
                <a:latin typeface="Times New Roman" panose="02020603050405020304" pitchFamily="18" charset="0"/>
                <a:cs typeface="Times New Roman" panose="02020603050405020304" pitchFamily="18" charset="0"/>
              </a:rPr>
              <a:t>Listen to PA (Public Addressal) System of the plant/ factory, local radio/ TV channels for advice from district administration/fire/health/police and other concerned authorities</a:t>
            </a:r>
          </a:p>
          <a:p>
            <a:r>
              <a:rPr lang="en-GB" sz="3200" b="0" i="0">
                <a:effectLst/>
                <a:latin typeface="Times New Roman" panose="02020603050405020304" pitchFamily="18" charset="0"/>
                <a:cs typeface="Times New Roman" panose="02020603050405020304" pitchFamily="18" charset="0"/>
              </a:rPr>
              <a:t>Provide correct and accurate information to government official.</a:t>
            </a:r>
          </a:p>
          <a:p>
            <a:r>
              <a:rPr lang="en-GB" sz="3200" b="0" i="0">
                <a:effectLst/>
                <a:latin typeface="Times New Roman" panose="02020603050405020304" pitchFamily="18" charset="0"/>
                <a:cs typeface="Times New Roman" panose="02020603050405020304" pitchFamily="18" charset="0"/>
              </a:rPr>
              <a:t>Inform others on occurrence of event at public gathering places (like school, shopping centre, theatre etc.).</a:t>
            </a:r>
          </a:p>
          <a:p>
            <a:r>
              <a:rPr lang="en-GB" sz="3200" b="0" i="0">
                <a:effectLst/>
                <a:latin typeface="Times New Roman" panose="02020603050405020304" pitchFamily="18" charset="0"/>
                <a:cs typeface="Times New Roman" panose="02020603050405020304" pitchFamily="18" charset="0"/>
              </a:rPr>
              <a:t>Don’t pay attention to the rumours and don’t spread rumours.</a:t>
            </a:r>
          </a:p>
          <a:p>
            <a:pPr marL="0" indent="0">
              <a:buNone/>
            </a:pPr>
            <a:r>
              <a:rPr lang="en-GB" sz="3200" b="1" i="0">
                <a:effectLst/>
                <a:latin typeface="Times New Roman" panose="02020603050405020304" pitchFamily="18" charset="0"/>
                <a:cs typeface="Times New Roman" panose="02020603050405020304" pitchFamily="18" charset="0"/>
              </a:rPr>
              <a:t>General Precautions During Normal Time</a:t>
            </a:r>
          </a:p>
          <a:p>
            <a:r>
              <a:rPr lang="en-GB" sz="3200" b="0" i="0">
                <a:effectLst/>
                <a:latin typeface="Times New Roman" panose="02020603050405020304" pitchFamily="18" charset="0"/>
                <a:cs typeface="Times New Roman" panose="02020603050405020304" pitchFamily="18" charset="0"/>
              </a:rPr>
              <a:t>Do not smoke, lit fire or spark in the identified hazardous area</a:t>
            </a:r>
          </a:p>
          <a:p>
            <a:r>
              <a:rPr lang="en-GB" sz="3200" b="0" i="0">
                <a:effectLst/>
                <a:latin typeface="Times New Roman" panose="02020603050405020304" pitchFamily="18" charset="0"/>
                <a:cs typeface="Times New Roman" panose="02020603050405020304" pitchFamily="18" charset="0"/>
              </a:rPr>
              <a:t>Sensitize the community living near the industrial units and they should be more vigilant about the nature of industrial units and associated risks.</a:t>
            </a:r>
            <a:br>
              <a:rPr lang="en-GB" sz="3200">
                <a:latin typeface="Times New Roman" panose="02020603050405020304" pitchFamily="18" charset="0"/>
                <a:cs typeface="Times New Roman" panose="02020603050405020304" pitchFamily="18" charset="0"/>
              </a:rPr>
            </a:b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85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012C8F-8723-BB4C-B521-11A7A41C2BE0}"/>
              </a:ext>
            </a:extLst>
          </p:cNvPr>
          <p:cNvSpPr>
            <a:spLocks noGrp="1"/>
          </p:cNvSpPr>
          <p:nvPr>
            <p:ph idx="1"/>
          </p:nvPr>
        </p:nvSpPr>
        <p:spPr>
          <a:xfrm>
            <a:off x="358734" y="98960"/>
            <a:ext cx="11603182" cy="6927273"/>
          </a:xfrm>
        </p:spPr>
        <p:txBody>
          <a:bodyPr>
            <a:noAutofit/>
          </a:bodyPr>
          <a:lstStyle/>
          <a:p>
            <a:r>
              <a:rPr lang="en-GB" sz="3200" b="0" i="0">
                <a:effectLst/>
                <a:latin typeface="Times New Roman" panose="02020603050405020304" pitchFamily="18" charset="0"/>
                <a:cs typeface="Times New Roman" panose="02020603050405020304" pitchFamily="18" charset="0"/>
              </a:rPr>
              <a:t>Keep the contact numbers of nearest hazardous industry, fire station, police station, control room, health services and district control room, for emergency use.</a:t>
            </a:r>
          </a:p>
          <a:p>
            <a:r>
              <a:rPr lang="en-GB" sz="3200" b="0" i="0">
                <a:effectLst/>
                <a:latin typeface="Times New Roman" panose="02020603050405020304" pitchFamily="18" charset="0"/>
                <a:cs typeface="Times New Roman" panose="02020603050405020304" pitchFamily="18" charset="0"/>
              </a:rPr>
              <a:t>Avoid housing near the industries producing or processing the hazardous chemicals, if possible.</a:t>
            </a:r>
          </a:p>
          <a:p>
            <a:r>
              <a:rPr lang="en-GB" sz="3200" b="0" i="0">
                <a:effectLst/>
                <a:latin typeface="Times New Roman" panose="02020603050405020304" pitchFamily="18" charset="0"/>
                <a:cs typeface="Times New Roman" panose="02020603050405020304" pitchFamily="18" charset="0"/>
              </a:rPr>
              <a:t>Participate in all the capacity building programmes organized by the government/ voluntary organizations / industrial units.</a:t>
            </a:r>
          </a:p>
          <a:p>
            <a:r>
              <a:rPr lang="en-GB" sz="3200" b="0" i="0">
                <a:effectLst/>
                <a:latin typeface="Times New Roman" panose="02020603050405020304" pitchFamily="18" charset="0"/>
                <a:cs typeface="Times New Roman" panose="02020603050405020304" pitchFamily="18" charset="0"/>
              </a:rPr>
              <a:t>Take part in preparing disaster management plan for the community and identify safe shelter along with safe and easy access routes.</a:t>
            </a:r>
          </a:p>
          <a:p>
            <a:r>
              <a:rPr lang="en-GB" sz="3200" b="0" i="0">
                <a:effectLst/>
                <a:latin typeface="Times New Roman" panose="02020603050405020304" pitchFamily="18" charset="0"/>
                <a:cs typeface="Times New Roman" panose="02020603050405020304" pitchFamily="18" charset="0"/>
              </a:rPr>
              <a:t>Prepare a family disaster management plan and explain it to all the family members.</a:t>
            </a:r>
          </a:p>
          <a:p>
            <a:r>
              <a:rPr lang="en-GB" sz="3200" b="0" i="0">
                <a:effectLst/>
                <a:latin typeface="Times New Roman" panose="02020603050405020304" pitchFamily="18" charset="0"/>
                <a:cs typeface="Times New Roman" panose="02020603050405020304" pitchFamily="18" charset="0"/>
              </a:rPr>
              <a:t>Make the family/ neighbours aware of the basic characteristics of various poisonous/ hazardous chemicals and the first aid required to treat them.</a:t>
            </a:r>
          </a:p>
        </p:txBody>
      </p:sp>
    </p:spTree>
    <p:extLst>
      <p:ext uri="{BB962C8B-B14F-4D97-AF65-F5344CB8AC3E}">
        <p14:creationId xmlns:p14="http://schemas.microsoft.com/office/powerpoint/2010/main" val="3037185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C5D4BD-3270-EF44-9CED-086B39F12A1A}"/>
              </a:ext>
            </a:extLst>
          </p:cNvPr>
          <p:cNvSpPr>
            <a:spLocks noGrp="1"/>
          </p:cNvSpPr>
          <p:nvPr>
            <p:ph idx="1"/>
          </p:nvPr>
        </p:nvSpPr>
        <p:spPr>
          <a:xfrm>
            <a:off x="791688" y="408214"/>
            <a:ext cx="10562112" cy="5768749"/>
          </a:xfrm>
        </p:spPr>
        <p:txBody>
          <a:bodyPr>
            <a:normAutofit fontScale="92500" lnSpcReduction="20000"/>
          </a:bodyPr>
          <a:lstStyle/>
          <a:p>
            <a:r>
              <a:rPr lang="en-GB" sz="3200">
                <a:effectLst/>
                <a:latin typeface="Times New Roman" panose="02020603050405020304" pitchFamily="18" charset="0"/>
                <a:cs typeface="Times New Roman" panose="02020603050405020304" pitchFamily="18" charset="0"/>
              </a:rPr>
              <a:t>Adequate number of personal protective equipments needs to be made available, to deal with emergency situation.</a:t>
            </a:r>
          </a:p>
          <a:p>
            <a:r>
              <a:rPr lang="en-GB" sz="3200">
                <a:effectLst/>
                <a:latin typeface="Times New Roman" panose="02020603050405020304" pitchFamily="18" charset="0"/>
                <a:cs typeface="Times New Roman" panose="02020603050405020304" pitchFamily="18" charset="0"/>
              </a:rPr>
              <a:t>Prepare an emergency kit of items and essentials in the house, including medicines, documents and valuables</a:t>
            </a:r>
          </a:p>
          <a:p>
            <a:r>
              <a:rPr lang="en-GB" sz="3200">
                <a:effectLst/>
                <a:latin typeface="Times New Roman" panose="02020603050405020304" pitchFamily="18" charset="0"/>
                <a:cs typeface="Times New Roman" panose="02020603050405020304" pitchFamily="18" charset="0"/>
              </a:rPr>
              <a:t>Disaster is a rarity in the chemical industry, but negligence or misfortune can so easily result in devastating consequences. The result of a chemical disaster has effects through generations of populations which are almost irreparable and the cost of that to the affected people is unimaginable.</a:t>
            </a:r>
          </a:p>
          <a:p>
            <a:pPr marL="0" indent="0">
              <a:buNone/>
            </a:pPr>
            <a:endParaRPr lang="en-GB" sz="3200">
              <a:effectLst/>
              <a:latin typeface="Times New Roman" panose="02020603050405020304" pitchFamily="18" charset="0"/>
              <a:cs typeface="Times New Roman" panose="02020603050405020304" pitchFamily="18" charset="0"/>
            </a:endParaRPr>
          </a:p>
          <a:p>
            <a:pPr marL="0" indent="0">
              <a:buNone/>
            </a:pPr>
            <a:r>
              <a:rPr lang="en-GB">
                <a:latin typeface="Times New Roman" panose="02020603050405020304" pitchFamily="18" charset="0"/>
                <a:cs typeface="Times New Roman" panose="02020603050405020304" pitchFamily="18" charset="0"/>
              </a:rPr>
              <a:t>Source-</a:t>
            </a:r>
          </a:p>
          <a:p>
            <a:r>
              <a:rPr lang="en-GB">
                <a:latin typeface="Times New Roman" panose="02020603050405020304" pitchFamily="18" charset="0"/>
                <a:cs typeface="Times New Roman" panose="02020603050405020304" pitchFamily="18" charset="0"/>
              </a:rPr>
              <a:t>National Disaster Management Authority (NDMA), Government of India</a:t>
            </a:r>
          </a:p>
          <a:p>
            <a:r>
              <a:rPr lang="en-GB">
                <a:latin typeface="Times New Roman" panose="02020603050405020304" pitchFamily="18" charset="0"/>
                <a:cs typeface="Times New Roman" panose="02020603050405020304" pitchFamily="18" charset="0"/>
              </a:rPr>
              <a:t>Wikipedia</a:t>
            </a:r>
          </a:p>
          <a:p>
            <a:r>
              <a:rPr lang="en-GB">
                <a:latin typeface="Times New Roman" panose="02020603050405020304" pitchFamily="18" charset="0"/>
                <a:cs typeface="Times New Roman" panose="02020603050405020304" pitchFamily="18" charset="0"/>
              </a:rPr>
              <a:t>NCERT</a:t>
            </a:r>
          </a:p>
          <a:p>
            <a:r>
              <a:rPr lang="en-GB">
                <a:latin typeface="Times New Roman" panose="02020603050405020304" pitchFamily="18" charset="0"/>
                <a:cs typeface="Times New Roman" panose="02020603050405020304" pitchFamily="18" charset="0"/>
              </a:rPr>
              <a:t>Alaka Gautam-Environmental geography</a:t>
            </a: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2962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7C6A1D-C2E0-6144-998A-2773B77E25B0}"/>
              </a:ext>
            </a:extLst>
          </p:cNvPr>
          <p:cNvSpPr>
            <a:spLocks noGrp="1"/>
          </p:cNvSpPr>
          <p:nvPr>
            <p:ph idx="1"/>
          </p:nvPr>
        </p:nvSpPr>
        <p:spPr>
          <a:xfrm>
            <a:off x="816428" y="550810"/>
            <a:ext cx="10834255" cy="5756379"/>
          </a:xfrm>
        </p:spPr>
        <p:txBody>
          <a:bodyPr>
            <a:normAutofit fontScale="92500" lnSpcReduction="10000"/>
          </a:bodyPr>
          <a:lstStyle/>
          <a:p>
            <a:pPr marL="0" indent="0">
              <a:buNone/>
            </a:pPr>
            <a:r>
              <a:rPr lang="en-GB" sz="3200" b="1">
                <a:latin typeface="Times New Roman" panose="02020603050405020304" pitchFamily="18" charset="0"/>
                <a:cs typeface="Times New Roman" panose="02020603050405020304" pitchFamily="18" charset="0"/>
              </a:rPr>
              <a:t>CHEMICAL AND NUCLEAR EXPLOSION</a:t>
            </a:r>
          </a:p>
          <a:p>
            <a:pPr marL="0" indent="0">
              <a:buNone/>
            </a:pPr>
            <a:r>
              <a:rPr lang="en-GB" sz="3200" b="1">
                <a:latin typeface="Times New Roman" panose="02020603050405020304" pitchFamily="18" charset="0"/>
                <a:cs typeface="Times New Roman" panose="02020603050405020304" pitchFamily="18" charset="0"/>
              </a:rPr>
              <a:t>*CHEMICAL DISASTER</a:t>
            </a:r>
          </a:p>
          <a:p>
            <a:r>
              <a:rPr lang="en-GB" sz="3200" i="0">
                <a:effectLst/>
                <a:latin typeface="Times New Roman" panose="02020603050405020304" pitchFamily="18" charset="0"/>
                <a:cs typeface="Times New Roman" panose="02020603050405020304" pitchFamily="18" charset="0"/>
              </a:rPr>
              <a:t>The Indian chemical industry contributes 2.11% to country's GDP.</a:t>
            </a:r>
          </a:p>
          <a:p>
            <a:r>
              <a:rPr lang="en-GB" sz="3200" b="0" i="0">
                <a:effectLst/>
                <a:latin typeface="Times New Roman" panose="02020603050405020304" pitchFamily="18" charset="0"/>
                <a:cs typeface="Times New Roman" panose="02020603050405020304" pitchFamily="18" charset="0"/>
              </a:rPr>
              <a:t>Chemical, being at the core of modern industrial systems, has attained a very serious concern for disaster management within government, private sector and community at large. Chemical disasters may be traumatic in their impacts on human beings and have resulted in the casualties and also damages nature and property. The elements which are at highest risks due to chemical disaster primarily include the industrial plant, its employees &amp; workers, hazardous chemicals vehicles, the residents of nearby settlements, adjacent buildings, occupants and surrounding community</a:t>
            </a:r>
            <a:r>
              <a:rPr lang="en-GB" b="0" i="0">
                <a:effectLst/>
                <a:latin typeface="Arial" panose="020B0604020202020204" pitchFamily="34" charset="0"/>
              </a:rPr>
              <a:t>.</a:t>
            </a:r>
            <a:endParaRPr lang="en-GB" b="1"/>
          </a:p>
        </p:txBody>
      </p:sp>
    </p:spTree>
    <p:extLst>
      <p:ext uri="{BB962C8B-B14F-4D97-AF65-F5344CB8AC3E}">
        <p14:creationId xmlns:p14="http://schemas.microsoft.com/office/powerpoint/2010/main" val="518342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E06C2B5-3D07-B448-AE07-2AB7EAE809FA}"/>
              </a:ext>
            </a:extLst>
          </p:cNvPr>
          <p:cNvSpPr>
            <a:spLocks noGrp="1"/>
          </p:cNvSpPr>
          <p:nvPr>
            <p:ph idx="1"/>
          </p:nvPr>
        </p:nvSpPr>
        <p:spPr>
          <a:xfrm>
            <a:off x="643247" y="630877"/>
            <a:ext cx="10710553" cy="5546086"/>
          </a:xfrm>
        </p:spPr>
        <p:txBody>
          <a:bodyPr>
            <a:normAutofit fontScale="62500" lnSpcReduction="20000"/>
          </a:bodyPr>
          <a:lstStyle/>
          <a:p>
            <a:r>
              <a:rPr lang="en-GB" sz="4100" b="0" i="0">
                <a:effectLst/>
                <a:latin typeface="Times New Roman" panose="02020603050405020304" pitchFamily="18" charset="0"/>
                <a:cs typeface="Times New Roman" panose="02020603050405020304" pitchFamily="18" charset="0"/>
              </a:rPr>
              <a:t>Chemical disasters are occurrence of emission, fire or explosion involving one or more hazardous chemicals in the course of industrial activity i.e. handling storage or transportation or due to natural events. The Ministry of Environment and Forest (MoEF) is the nodal ministry for the management of chemical disasters and NDMA prepares guidelines for the various ministries and state authorities for the preparation of disaster management plans.</a:t>
            </a:r>
          </a:p>
          <a:p>
            <a:r>
              <a:rPr lang="en-GB" sz="4100" b="1" i="0">
                <a:effectLst/>
                <a:latin typeface="Times New Roman" panose="02020603050405020304" pitchFamily="18" charset="0"/>
                <a:cs typeface="Times New Roman" panose="02020603050405020304" pitchFamily="18" charset="0"/>
              </a:rPr>
              <a:t>Factors Which Cause Chemical Disaster</a:t>
            </a:r>
          </a:p>
          <a:p>
            <a:pPr marL="0" indent="0">
              <a:buNone/>
            </a:pPr>
            <a:r>
              <a:rPr lang="en-GB" sz="4100" b="0" i="0">
                <a:effectLst/>
                <a:latin typeface="Times New Roman" panose="02020603050405020304" pitchFamily="18" charset="0"/>
                <a:cs typeface="Times New Roman" panose="02020603050405020304" pitchFamily="18" charset="0"/>
              </a:rPr>
              <a:t>1. Ageing of the process plants and inadequate steps to pace with modern technologies in Indian chemical industry has increased vulnerability to chemical disasters.</a:t>
            </a:r>
          </a:p>
          <a:p>
            <a:pPr marL="0" indent="0">
              <a:buNone/>
            </a:pPr>
            <a:r>
              <a:rPr lang="en-GB" sz="4100" b="0" i="0">
                <a:effectLst/>
                <a:latin typeface="Times New Roman" panose="02020603050405020304" pitchFamily="18" charset="0"/>
                <a:cs typeface="Times New Roman" panose="02020603050405020304" pitchFamily="18" charset="0"/>
              </a:rPr>
              <a:t>2. A majority of the industrial accidents occurs due to human errors, as a result of non-compliance with standard operating procedure (SOP's) that have been put into place by the company. Ex: Piper alpha accident is a classic example of human error caused disaster.</a:t>
            </a:r>
          </a:p>
          <a:p>
            <a:pPr marL="0" indent="0">
              <a:buNone/>
            </a:pPr>
            <a:r>
              <a:rPr lang="en-GB" sz="4100" b="0" i="0">
                <a:effectLst/>
                <a:latin typeface="Times New Roman" panose="02020603050405020304" pitchFamily="18" charset="0"/>
                <a:cs typeface="Times New Roman" panose="02020603050405020304" pitchFamily="18" charset="0"/>
              </a:rPr>
              <a:t>3. Chemical disaster have also occurred due to defects in design; absence of SOP's to mitigate an early warning in the process, poor co-ordination between different departments within the chemical company.</a:t>
            </a:r>
          </a:p>
          <a:p>
            <a:endParaRPr lang="en-US"/>
          </a:p>
        </p:txBody>
      </p:sp>
    </p:spTree>
    <p:extLst>
      <p:ext uri="{BB962C8B-B14F-4D97-AF65-F5344CB8AC3E}">
        <p14:creationId xmlns:p14="http://schemas.microsoft.com/office/powerpoint/2010/main" val="3932196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3938FE-AB0C-7646-BD18-E16235EA4341}"/>
              </a:ext>
            </a:extLst>
          </p:cNvPr>
          <p:cNvSpPr>
            <a:spLocks noGrp="1"/>
          </p:cNvSpPr>
          <p:nvPr>
            <p:ph idx="1"/>
          </p:nvPr>
        </p:nvSpPr>
        <p:spPr>
          <a:xfrm>
            <a:off x="173181" y="482434"/>
            <a:ext cx="12159838" cy="5665521"/>
          </a:xfrm>
        </p:spPr>
        <p:txBody>
          <a:bodyPr>
            <a:normAutofit fontScale="40000" lnSpcReduction="20000"/>
          </a:bodyPr>
          <a:lstStyle/>
          <a:p>
            <a:pPr marL="0" indent="0">
              <a:buNone/>
            </a:pPr>
            <a:r>
              <a:rPr lang="en-GB" sz="7000" b="0" i="0">
                <a:effectLst/>
                <a:latin typeface="Times New Roman" panose="02020603050405020304" pitchFamily="18" charset="0"/>
                <a:cs typeface="Times New Roman" panose="02020603050405020304" pitchFamily="18" charset="0"/>
              </a:rPr>
              <a:t>4. Natural disasters such as flood and earthquakes have also caused major disasters in chemical industry. The release of acrylonitrile at Kandla Port in Gujarat, during an earthquake in 2001, is one of the examples.</a:t>
            </a:r>
          </a:p>
          <a:p>
            <a:pPr marL="0" indent="0">
              <a:buNone/>
            </a:pPr>
            <a:r>
              <a:rPr lang="en-GB" sz="7000" b="0" i="0">
                <a:effectLst/>
                <a:latin typeface="Times New Roman" panose="02020603050405020304" pitchFamily="18" charset="0"/>
                <a:cs typeface="Times New Roman" panose="02020603050405020304" pitchFamily="18" charset="0"/>
              </a:rPr>
              <a:t>5. Irregular improper maintenance of equipments in chemical industry, due to this equipment gets malfunction and ultimately fails, resulting in catastrophic explosion. The Flixborough incident is a prime example of improper maintenance which lead to the death of 28 people and injured many.</a:t>
            </a:r>
          </a:p>
          <a:p>
            <a:pPr marL="0" indent="0">
              <a:buNone/>
            </a:pPr>
            <a:r>
              <a:rPr lang="en-GB" sz="7000" b="1" i="0">
                <a:effectLst/>
                <a:latin typeface="Times New Roman" panose="02020603050405020304" pitchFamily="18" charset="0"/>
                <a:cs typeface="Times New Roman" panose="02020603050405020304" pitchFamily="18" charset="0"/>
              </a:rPr>
              <a:t>Prevention and Response</a:t>
            </a:r>
          </a:p>
          <a:p>
            <a:pPr marL="0" indent="0">
              <a:buNone/>
            </a:pPr>
            <a:r>
              <a:rPr lang="en-GB" sz="7000" b="1" i="0">
                <a:effectLst/>
                <a:latin typeface="Times New Roman" panose="02020603050405020304" pitchFamily="18" charset="0"/>
                <a:cs typeface="Times New Roman" panose="02020603050405020304" pitchFamily="18" charset="0"/>
              </a:rPr>
              <a:t>1. Role of Industry</a:t>
            </a:r>
          </a:p>
          <a:p>
            <a:pPr marL="0" indent="0">
              <a:buNone/>
            </a:pPr>
            <a:r>
              <a:rPr lang="en-GB" sz="7000" b="1" i="0">
                <a:effectLst/>
                <a:latin typeface="Times New Roman" panose="02020603050405020304" pitchFamily="18" charset="0"/>
                <a:cs typeface="Times New Roman" panose="02020603050405020304" pitchFamily="18" charset="0"/>
              </a:rPr>
              <a:t>a) Identification of hazardous activities:</a:t>
            </a:r>
            <a:endParaRPr lang="en-GB" sz="7000" b="0" i="0">
              <a:effectLst/>
              <a:latin typeface="Times New Roman" panose="02020603050405020304" pitchFamily="18" charset="0"/>
              <a:cs typeface="Times New Roman" panose="02020603050405020304" pitchFamily="18" charset="0"/>
            </a:endParaRPr>
          </a:p>
          <a:p>
            <a:r>
              <a:rPr lang="en-GB" sz="7000" b="0" i="0">
                <a:effectLst/>
                <a:latin typeface="Times New Roman" panose="02020603050405020304" pitchFamily="18" charset="0"/>
                <a:cs typeface="Times New Roman" panose="02020603050405020304" pitchFamily="18" charset="0"/>
              </a:rPr>
              <a:t>A knowledgeable and dedicated team of qualified professionals to evaluate the hazards and risks arising from day to day activities is essential.</a:t>
            </a:r>
          </a:p>
          <a:p>
            <a:r>
              <a:rPr lang="en-GB" sz="7000" b="0" i="0">
                <a:effectLst/>
                <a:latin typeface="Times New Roman" panose="02020603050405020304" pitchFamily="18" charset="0"/>
                <a:cs typeface="Times New Roman" panose="02020603050405020304" pitchFamily="18" charset="0"/>
              </a:rPr>
              <a:t>Use of appropriate hazard identifications tools such as checklists analysis, safety audit, HAZOP etc. would help in mitigating hazards.</a:t>
            </a:r>
          </a:p>
          <a:p>
            <a:endParaRPr lang="en-GB" b="0" i="0">
              <a:solidFill>
                <a:srgbClr val="424242"/>
              </a:solidFill>
              <a:effectLst/>
              <a:latin typeface="Georgia" panose="02040502050405020303" pitchFamily="18" charset="0"/>
            </a:endParaRPr>
          </a:p>
        </p:txBody>
      </p:sp>
    </p:spTree>
    <p:extLst>
      <p:ext uri="{BB962C8B-B14F-4D97-AF65-F5344CB8AC3E}">
        <p14:creationId xmlns:p14="http://schemas.microsoft.com/office/powerpoint/2010/main" val="3804671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AADA68-23A3-F64A-B496-18746146B6AE}"/>
              </a:ext>
            </a:extLst>
          </p:cNvPr>
          <p:cNvSpPr>
            <a:spLocks noGrp="1"/>
          </p:cNvSpPr>
          <p:nvPr>
            <p:ph idx="1"/>
          </p:nvPr>
        </p:nvSpPr>
        <p:spPr>
          <a:xfrm>
            <a:off x="986641" y="406080"/>
            <a:ext cx="10515600" cy="5645047"/>
          </a:xfrm>
        </p:spPr>
        <p:txBody>
          <a:bodyPr>
            <a:noAutofit/>
          </a:bodyPr>
          <a:lstStyle/>
          <a:p>
            <a:pPr marL="0" indent="0">
              <a:buNone/>
            </a:pPr>
            <a:r>
              <a:rPr lang="en-GB" sz="3200" b="1" i="0">
                <a:effectLst/>
                <a:latin typeface="Times New Roman" panose="02020603050405020304" pitchFamily="18" charset="0"/>
                <a:cs typeface="Times New Roman" panose="02020603050405020304" pitchFamily="18" charset="0"/>
              </a:rPr>
              <a:t>b) Maintenance of the Plant Facility &amp; Equipment:</a:t>
            </a:r>
            <a:r>
              <a:rPr lang="en-GB" sz="3200" b="0" i="0">
                <a:effectLst/>
                <a:latin typeface="Times New Roman" panose="02020603050405020304" pitchFamily="18" charset="0"/>
                <a:cs typeface="Times New Roman" panose="02020603050405020304" pitchFamily="18" charset="0"/>
              </a:rPr>
              <a:t> Proper maintenance, regular site safety and health inspection need to be carried out to ensure that plant facility is safe and equipments are operating in intended method.</a:t>
            </a:r>
          </a:p>
          <a:p>
            <a:pPr marL="0" indent="0">
              <a:buNone/>
            </a:pPr>
            <a:r>
              <a:rPr lang="en-GB" sz="3200" b="1" i="0">
                <a:effectLst/>
                <a:latin typeface="Times New Roman" panose="02020603050405020304" pitchFamily="18" charset="0"/>
                <a:cs typeface="Times New Roman" panose="02020603050405020304" pitchFamily="18" charset="0"/>
              </a:rPr>
              <a:t>c) Installation of Vapour/Gas Detection System:</a:t>
            </a:r>
            <a:r>
              <a:rPr lang="en-GB" sz="3200" b="0" i="0">
                <a:effectLst/>
                <a:latin typeface="Times New Roman" panose="02020603050405020304" pitchFamily="18" charset="0"/>
                <a:cs typeface="Times New Roman" panose="02020603050405020304" pitchFamily="18" charset="0"/>
              </a:rPr>
              <a:t> This with alarms will help to detect leak even at micro levels, and ensure that leaks are attended at the early stage.</a:t>
            </a:r>
          </a:p>
          <a:p>
            <a:pPr marL="0" indent="0">
              <a:buNone/>
            </a:pPr>
            <a:r>
              <a:rPr lang="en-GB" sz="3200" b="1" i="0">
                <a:effectLst/>
                <a:latin typeface="Times New Roman" panose="02020603050405020304" pitchFamily="18" charset="0"/>
                <a:cs typeface="Times New Roman" panose="02020603050405020304" pitchFamily="18" charset="0"/>
              </a:rPr>
              <a:t>d) Compliance with existing rules and regulations</a:t>
            </a:r>
            <a:r>
              <a:rPr lang="en-GB" sz="3200" b="0" i="0">
                <a:effectLst/>
                <a:latin typeface="Times New Roman" panose="02020603050405020304" pitchFamily="18" charset="0"/>
                <a:cs typeface="Times New Roman" panose="02020603050405020304" pitchFamily="18" charset="0"/>
              </a:rPr>
              <a:t>: Various rules and regulation of the state and centre should be strictly addressed for a sustainable &amp; safe process.</a:t>
            </a:r>
          </a:p>
          <a:p>
            <a:pPr marL="0" indent="0">
              <a:buNone/>
            </a:pPr>
            <a:r>
              <a:rPr lang="en-GB" sz="3200" b="1" i="0">
                <a:effectLst/>
                <a:latin typeface="Times New Roman" panose="02020603050405020304" pitchFamily="18" charset="0"/>
                <a:cs typeface="Times New Roman" panose="02020603050405020304" pitchFamily="18" charset="0"/>
              </a:rPr>
              <a:t>e) Emergency preparedness: </a:t>
            </a:r>
            <a:r>
              <a:rPr lang="en-GB" sz="3200" b="0" i="0">
                <a:effectLst/>
                <a:latin typeface="Times New Roman" panose="02020603050405020304" pitchFamily="18" charset="0"/>
                <a:cs typeface="Times New Roman" panose="02020603050405020304" pitchFamily="18" charset="0"/>
              </a:rPr>
              <a:t>The industry must have a good emergency response team that can react swiftly to mitigate propagating disasters.</a:t>
            </a:r>
          </a:p>
        </p:txBody>
      </p:sp>
    </p:spTree>
    <p:extLst>
      <p:ext uri="{BB962C8B-B14F-4D97-AF65-F5344CB8AC3E}">
        <p14:creationId xmlns:p14="http://schemas.microsoft.com/office/powerpoint/2010/main" val="2042763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B38A1F-E0AB-5F49-9A6C-8EF5DCF653E6}"/>
              </a:ext>
            </a:extLst>
          </p:cNvPr>
          <p:cNvSpPr>
            <a:spLocks noGrp="1"/>
          </p:cNvSpPr>
          <p:nvPr>
            <p:ph idx="1"/>
          </p:nvPr>
        </p:nvSpPr>
        <p:spPr>
          <a:xfrm>
            <a:off x="0" y="-98961"/>
            <a:ext cx="11924805" cy="6172695"/>
          </a:xfrm>
        </p:spPr>
        <p:txBody>
          <a:bodyPr>
            <a:noAutofit/>
          </a:bodyPr>
          <a:lstStyle/>
          <a:p>
            <a:pPr marL="0" indent="0">
              <a:buNone/>
            </a:pPr>
            <a:r>
              <a:rPr lang="en-GB" b="1" i="0">
                <a:effectLst/>
                <a:latin typeface="Times New Roman" panose="02020603050405020304" pitchFamily="18" charset="0"/>
                <a:cs typeface="Times New Roman" panose="02020603050405020304" pitchFamily="18" charset="0"/>
              </a:rPr>
              <a:t>2. Role of Government</a:t>
            </a:r>
          </a:p>
          <a:p>
            <a:pPr marL="0" indent="0">
              <a:buNone/>
            </a:pPr>
            <a:r>
              <a:rPr lang="en-GB" b="1" i="0">
                <a:effectLst/>
                <a:latin typeface="Times New Roman" panose="02020603050405020304" pitchFamily="18" charset="0"/>
                <a:cs typeface="Times New Roman" panose="02020603050405020304" pitchFamily="18" charset="0"/>
              </a:rPr>
              <a:t>a) Setting up of accident investigation board and chemicals accident data base:</a:t>
            </a:r>
            <a:endParaRPr lang="en-GB" b="0" i="0">
              <a:effectLst/>
              <a:latin typeface="Times New Roman" panose="02020603050405020304" pitchFamily="18" charset="0"/>
              <a:cs typeface="Times New Roman" panose="02020603050405020304" pitchFamily="18" charset="0"/>
            </a:endParaRPr>
          </a:p>
          <a:p>
            <a:r>
              <a:rPr lang="en-GB" b="0" i="0">
                <a:effectLst/>
                <a:latin typeface="Times New Roman" panose="02020603050405020304" pitchFamily="18" charset="0"/>
                <a:cs typeface="Times New Roman" panose="02020603050405020304" pitchFamily="18" charset="0"/>
              </a:rPr>
              <a:t>An accident investigation board on similar lines of chemical safety boards of USA can be setup in India to investigate the chemical disasters and bring out guideline based on lessons learnt.</a:t>
            </a:r>
          </a:p>
          <a:p>
            <a:r>
              <a:rPr lang="en-GB" b="0" i="0">
                <a:effectLst/>
                <a:latin typeface="Times New Roman" panose="02020603050405020304" pitchFamily="18" charset="0"/>
                <a:cs typeface="Times New Roman" panose="02020603050405020304" pitchFamily="18" charset="0"/>
              </a:rPr>
              <a:t>An online portal, where experts from around the world can help industries to prevent such unforeseen circumstances.</a:t>
            </a:r>
          </a:p>
          <a:p>
            <a:pPr marL="0" indent="0">
              <a:buNone/>
            </a:pPr>
            <a:r>
              <a:rPr lang="en-GB" b="1" i="0">
                <a:effectLst/>
                <a:latin typeface="Times New Roman" panose="02020603050405020304" pitchFamily="18" charset="0"/>
                <a:cs typeface="Times New Roman" panose="02020603050405020304" pitchFamily="18" charset="0"/>
              </a:rPr>
              <a:t>b) Awareness Campaigns: </a:t>
            </a:r>
            <a:r>
              <a:rPr lang="en-GB" b="0" i="0">
                <a:effectLst/>
                <a:latin typeface="Times New Roman" panose="02020603050405020304" pitchFamily="18" charset="0"/>
                <a:cs typeface="Times New Roman" panose="02020603050405020304" pitchFamily="18" charset="0"/>
              </a:rPr>
              <a:t>Frequent mock drills need to be conducted so that workers become adequately knowledgeable to react to emergency.</a:t>
            </a:r>
          </a:p>
          <a:p>
            <a:pPr marL="0" indent="0">
              <a:buNone/>
            </a:pPr>
            <a:r>
              <a:rPr lang="en-GB" b="1" i="0">
                <a:effectLst/>
                <a:latin typeface="Times New Roman" panose="02020603050405020304" pitchFamily="18" charset="0"/>
                <a:cs typeface="Times New Roman" panose="02020603050405020304" pitchFamily="18" charset="0"/>
              </a:rPr>
              <a:t>c) Research &amp; Development: </a:t>
            </a:r>
            <a:r>
              <a:rPr lang="en-GB" b="0" i="0">
                <a:effectLst/>
                <a:latin typeface="Times New Roman" panose="02020603050405020304" pitchFamily="18" charset="0"/>
                <a:cs typeface="Times New Roman" panose="02020603050405020304" pitchFamily="18" charset="0"/>
              </a:rPr>
              <a:t>Research and Development to develop newer technologies so that toxicity of by-products of chemical industries can be minimised</a:t>
            </a:r>
          </a:p>
          <a:p>
            <a:pPr marL="0" indent="0">
              <a:buNone/>
            </a:pPr>
            <a:r>
              <a:rPr lang="en-GB" b="1" i="0">
                <a:effectLst/>
                <a:latin typeface="Times New Roman" panose="02020603050405020304" pitchFamily="18" charset="0"/>
                <a:cs typeface="Times New Roman" panose="02020603050405020304" pitchFamily="18" charset="0"/>
              </a:rPr>
              <a:t>d) Offsite Emergency Planning: </a:t>
            </a:r>
            <a:r>
              <a:rPr lang="en-GB" b="0" i="0">
                <a:effectLst/>
                <a:latin typeface="Times New Roman" panose="02020603050405020304" pitchFamily="18" charset="0"/>
                <a:cs typeface="Times New Roman" panose="02020603050405020304" pitchFamily="18" charset="0"/>
              </a:rPr>
              <a:t>The purpose of offsite emergency plans is to ensure that the local authority adequately discharges his duty to minimize the consequences of major accident to people and environment in MAH located sites</a:t>
            </a:r>
          </a:p>
        </p:txBody>
      </p:sp>
    </p:spTree>
    <p:extLst>
      <p:ext uri="{BB962C8B-B14F-4D97-AF65-F5344CB8AC3E}">
        <p14:creationId xmlns:p14="http://schemas.microsoft.com/office/powerpoint/2010/main" val="1394941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E40E36-ACB6-5A4F-AAB7-9BA9A187A3A5}"/>
              </a:ext>
            </a:extLst>
          </p:cNvPr>
          <p:cNvSpPr>
            <a:spLocks noGrp="1"/>
          </p:cNvSpPr>
          <p:nvPr>
            <p:ph idx="1"/>
          </p:nvPr>
        </p:nvSpPr>
        <p:spPr>
          <a:xfrm>
            <a:off x="838200" y="544286"/>
            <a:ext cx="10515600" cy="5632677"/>
          </a:xfrm>
        </p:spPr>
        <p:txBody>
          <a:bodyPr>
            <a:noAutofit/>
          </a:bodyPr>
          <a:lstStyle/>
          <a:p>
            <a:pPr marL="0" indent="0">
              <a:buNone/>
            </a:pPr>
            <a:r>
              <a:rPr lang="en-GB" sz="3200" b="1" i="0">
                <a:effectLst/>
                <a:latin typeface="Times New Roman" panose="02020603050405020304" pitchFamily="18" charset="0"/>
                <a:cs typeface="Times New Roman" panose="02020603050405020304" pitchFamily="18" charset="0"/>
              </a:rPr>
              <a:t>e) Emergency Response During Transportation: </a:t>
            </a:r>
            <a:r>
              <a:rPr lang="en-GB" sz="3200" b="0" i="0">
                <a:effectLst/>
                <a:latin typeface="Times New Roman" panose="02020603050405020304" pitchFamily="18" charset="0"/>
                <a:cs typeface="Times New Roman" panose="02020603050405020304" pitchFamily="18" charset="0"/>
              </a:rPr>
              <a:t>Swift and timely availability of emergency response for disaster during transportation of hazardous materials/chemicals. For this Indian Chemical Council (ICC) has initiated a program called "Nicerglobe" which provides GPRS tracking of trucks right from origin to the place of destination.</a:t>
            </a:r>
          </a:p>
          <a:p>
            <a:pPr marL="0" indent="0">
              <a:buNone/>
            </a:pPr>
            <a:r>
              <a:rPr lang="en-GB" sz="3200" b="1" i="0">
                <a:effectLst/>
                <a:latin typeface="Times New Roman" panose="02020603050405020304" pitchFamily="18" charset="0"/>
                <a:cs typeface="Times New Roman" panose="02020603050405020304" pitchFamily="18" charset="0"/>
              </a:rPr>
              <a:t>3) Role of Public</a:t>
            </a:r>
          </a:p>
          <a:p>
            <a:r>
              <a:rPr lang="en-GB" sz="3200" b="0" i="0">
                <a:effectLst/>
                <a:latin typeface="Times New Roman" panose="02020603050405020304" pitchFamily="18" charset="0"/>
                <a:cs typeface="Times New Roman" panose="02020603050405020304" pitchFamily="18" charset="0"/>
              </a:rPr>
              <a:t>A general awareness of risk associated with any chemical accident would help in reducing the outcome of the accident.</a:t>
            </a:r>
          </a:p>
          <a:p>
            <a:r>
              <a:rPr lang="en-GB" sz="3200" b="0" i="0">
                <a:effectLst/>
                <a:latin typeface="Times New Roman" panose="02020603050405020304" pitchFamily="18" charset="0"/>
                <a:cs typeface="Times New Roman" panose="02020603050405020304" pitchFamily="18" charset="0"/>
              </a:rPr>
              <a:t>A mutual aid group can be setup to organise the general public in case of any disaster &amp; provide training and awareness about the potential action to be taken in case of any chemical leakage.</a:t>
            </a:r>
          </a:p>
        </p:txBody>
      </p:sp>
    </p:spTree>
    <p:extLst>
      <p:ext uri="{BB962C8B-B14F-4D97-AF65-F5344CB8AC3E}">
        <p14:creationId xmlns:p14="http://schemas.microsoft.com/office/powerpoint/2010/main" val="4105941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6CE9ED-6EAF-7D47-A152-EF0961C5A9B4}"/>
              </a:ext>
            </a:extLst>
          </p:cNvPr>
          <p:cNvSpPr>
            <a:spLocks noGrp="1"/>
          </p:cNvSpPr>
          <p:nvPr>
            <p:ph idx="1"/>
          </p:nvPr>
        </p:nvSpPr>
        <p:spPr>
          <a:xfrm>
            <a:off x="284513" y="494805"/>
            <a:ext cx="11714513" cy="6098474"/>
          </a:xfrm>
        </p:spPr>
        <p:txBody>
          <a:bodyPr>
            <a:normAutofit fontScale="92500"/>
          </a:bodyPr>
          <a:lstStyle/>
          <a:p>
            <a:pPr marL="0" indent="0">
              <a:buNone/>
            </a:pPr>
            <a:r>
              <a:rPr lang="en-GB" sz="3200" b="1" i="0">
                <a:effectLst/>
                <a:latin typeface="Times New Roman" panose="02020603050405020304" pitchFamily="18" charset="0"/>
                <a:cs typeface="Times New Roman" panose="02020603050405020304" pitchFamily="18" charset="0"/>
              </a:rPr>
              <a:t>Status of Chemical Disaster Risk in India</a:t>
            </a:r>
          </a:p>
          <a:p>
            <a:r>
              <a:rPr lang="en-GB" sz="3200" b="0" i="0">
                <a:effectLst/>
                <a:latin typeface="Times New Roman" panose="02020603050405020304" pitchFamily="18" charset="0"/>
                <a:cs typeface="Times New Roman" panose="02020603050405020304" pitchFamily="18" charset="0"/>
              </a:rPr>
              <a:t>India has witnessed the world’s worst chemical (industrial) disaster “Bhopal Gas Tragedy” in the year 1984. The Bhopal Gas tragedy was most devastating chemical accident in history, where over 2500 people died due to accidental release of toxic gas Methyl Iso Cyanate (MIC).</a:t>
            </a:r>
          </a:p>
          <a:p>
            <a:r>
              <a:rPr lang="en-GB" sz="3200" b="0" i="0">
                <a:effectLst/>
                <a:latin typeface="Times New Roman" panose="02020603050405020304" pitchFamily="18" charset="0"/>
                <a:cs typeface="Times New Roman" panose="02020603050405020304" pitchFamily="18" charset="0"/>
              </a:rPr>
              <a:t>Such accidents are significant in terms of injuries, pain, suffering, loss of lives, damage to property and environment. India continued to witness a series of chemical accidents even after Bhopal had demonstrated the vulnerability of the country.</a:t>
            </a:r>
          </a:p>
          <a:p>
            <a:pPr marL="0" indent="0">
              <a:buNone/>
            </a:pPr>
            <a:r>
              <a:rPr lang="en-GB" sz="3200" b="1" i="0">
                <a:effectLst/>
                <a:latin typeface="Times New Roman" panose="02020603050405020304" pitchFamily="18" charset="0"/>
                <a:cs typeface="Times New Roman" panose="02020603050405020304" pitchFamily="18" charset="0"/>
              </a:rPr>
              <a:t>Safety initiatives taken in India to address chemical risk</a:t>
            </a:r>
          </a:p>
          <a:p>
            <a:r>
              <a:rPr lang="en-GB" sz="3200" b="0" i="0">
                <a:effectLst/>
                <a:latin typeface="Times New Roman" panose="02020603050405020304" pitchFamily="18" charset="0"/>
                <a:cs typeface="Times New Roman" panose="02020603050405020304" pitchFamily="18" charset="0"/>
              </a:rPr>
              <a:t>The comprehensive legal/ institutional framework exists in our country. A number of regulations covering the safety in transportation, liability, insurance and compensations have been enacted</a:t>
            </a:r>
            <a:r>
              <a:rPr lang="en-GB" sz="3200" b="0" i="0">
                <a:solidFill>
                  <a:srgbClr val="565656"/>
                </a:solidFill>
                <a:effectLst/>
                <a:latin typeface="Times New Roman" panose="02020603050405020304" pitchFamily="18" charset="0"/>
                <a:cs typeface="Times New Roman" panose="02020603050405020304" pitchFamily="18" charset="0"/>
              </a:rPr>
              <a:t>.</a:t>
            </a:r>
          </a:p>
          <a:p>
            <a:endParaRPr lang="en-GB" b="0" i="0">
              <a:solidFill>
                <a:srgbClr val="565656"/>
              </a:solidFill>
              <a:effectLst/>
              <a:latin typeface="Arial" panose="020B0604020202020204" pitchFamily="34" charset="0"/>
            </a:endParaRPr>
          </a:p>
        </p:txBody>
      </p:sp>
    </p:spTree>
    <p:extLst>
      <p:ext uri="{BB962C8B-B14F-4D97-AF65-F5344CB8AC3E}">
        <p14:creationId xmlns:p14="http://schemas.microsoft.com/office/powerpoint/2010/main" val="2425837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4295AD-EDDA-0E4F-9B45-FE972131536B}"/>
              </a:ext>
            </a:extLst>
          </p:cNvPr>
          <p:cNvSpPr>
            <a:spLocks noGrp="1"/>
          </p:cNvSpPr>
          <p:nvPr>
            <p:ph idx="1"/>
          </p:nvPr>
        </p:nvSpPr>
        <p:spPr>
          <a:xfrm>
            <a:off x="7423" y="0"/>
            <a:ext cx="12184577" cy="6469578"/>
          </a:xfrm>
        </p:spPr>
        <p:txBody>
          <a:bodyPr>
            <a:noAutofit/>
          </a:bodyPr>
          <a:lstStyle/>
          <a:p>
            <a:pPr marL="0" indent="0">
              <a:buNone/>
            </a:pPr>
            <a:r>
              <a:rPr lang="en-GB" sz="3200" b="0" i="0">
                <a:effectLst/>
                <a:latin typeface="Times New Roman" panose="02020603050405020304" pitchFamily="18" charset="0"/>
                <a:cs typeface="Times New Roman" panose="02020603050405020304" pitchFamily="18" charset="0"/>
              </a:rPr>
              <a:t>Following are the relevant provisions on chemical disaster management, prevailing in country:-</a:t>
            </a:r>
          </a:p>
          <a:p>
            <a:r>
              <a:rPr lang="en-GB" sz="3200" b="0" i="0">
                <a:effectLst/>
                <a:latin typeface="Times New Roman" panose="02020603050405020304" pitchFamily="18" charset="0"/>
                <a:cs typeface="Times New Roman" panose="02020603050405020304" pitchFamily="18" charset="0"/>
              </a:rPr>
              <a:t>Explosives Act 1884-Petroleum Act 1934</a:t>
            </a:r>
          </a:p>
          <a:p>
            <a:r>
              <a:rPr lang="en-GB" sz="3200" b="0" i="0">
                <a:effectLst/>
                <a:latin typeface="Times New Roman" panose="02020603050405020304" pitchFamily="18" charset="0"/>
                <a:cs typeface="Times New Roman" panose="02020603050405020304" pitchFamily="18" charset="0"/>
              </a:rPr>
              <a:t>Factories Act 1948-Insecticides Act 1968</a:t>
            </a:r>
          </a:p>
          <a:p>
            <a:r>
              <a:rPr lang="en-GB" sz="3200" b="0" i="0">
                <a:effectLst/>
                <a:latin typeface="Times New Roman" panose="02020603050405020304" pitchFamily="18" charset="0"/>
                <a:cs typeface="Times New Roman" panose="02020603050405020304" pitchFamily="18" charset="0"/>
              </a:rPr>
              <a:t>Environment Protection Act 1986-Motor Vehicles Act 1988</a:t>
            </a:r>
          </a:p>
          <a:p>
            <a:r>
              <a:rPr lang="en-GB" sz="3200" b="0" i="0">
                <a:effectLst/>
                <a:latin typeface="Times New Roman" panose="02020603050405020304" pitchFamily="18" charset="0"/>
                <a:cs typeface="Times New Roman" panose="02020603050405020304" pitchFamily="18" charset="0"/>
              </a:rPr>
              <a:t>Public Liability Insurance Act 1991-Disaster Management Act 2005</a:t>
            </a:r>
          </a:p>
          <a:p>
            <a:r>
              <a:rPr lang="en-GB" sz="3200" b="0" i="0">
                <a:effectLst/>
                <a:latin typeface="Times New Roman" panose="02020603050405020304" pitchFamily="18" charset="0"/>
                <a:cs typeface="Times New Roman" panose="02020603050405020304" pitchFamily="18" charset="0"/>
              </a:rPr>
              <a:t>Government of India has further reinforced the legal framework on chemical safety and management of chemical accidents by enacting new rules</a:t>
            </a:r>
          </a:p>
          <a:p>
            <a:r>
              <a:rPr lang="en-GB" sz="3200" b="0" i="0">
                <a:effectLst/>
                <a:latin typeface="Times New Roman" panose="02020603050405020304" pitchFamily="18" charset="0"/>
                <a:cs typeface="Times New Roman" panose="02020603050405020304" pitchFamily="18" charset="0"/>
              </a:rPr>
              <a:t>The </a:t>
            </a:r>
            <a:r>
              <a:rPr lang="en-GB" sz="3200">
                <a:latin typeface="Times New Roman" panose="02020603050405020304" pitchFamily="18" charset="0"/>
                <a:cs typeface="Times New Roman" panose="02020603050405020304" pitchFamily="18" charset="0"/>
              </a:rPr>
              <a:t>National Disaster Management Authority </a:t>
            </a:r>
            <a:r>
              <a:rPr lang="en-GB" sz="3200" b="0" i="0">
                <a:effectLst/>
                <a:latin typeface="Times New Roman" panose="02020603050405020304" pitchFamily="18" charset="0"/>
                <a:cs typeface="Times New Roman" panose="02020603050405020304" pitchFamily="18" charset="0"/>
              </a:rPr>
              <a:t>(NDMA) of India had come out with very specific guidelines on Chemical Disaster Management. The guidelines have been prepared to provide the directions to ministries, departments and state authorities for the preparation of their detailed disaster management plans</a:t>
            </a:r>
          </a:p>
        </p:txBody>
      </p:sp>
    </p:spTree>
    <p:extLst>
      <p:ext uri="{BB962C8B-B14F-4D97-AF65-F5344CB8AC3E}">
        <p14:creationId xmlns:p14="http://schemas.microsoft.com/office/powerpoint/2010/main" val="8403134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13</Slides>
  <Notes>0</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3</cp:revision>
  <dcterms:created xsi:type="dcterms:W3CDTF">2021-06-15T02:33:31Z</dcterms:created>
  <dcterms:modified xsi:type="dcterms:W3CDTF">2021-06-15T03:35:30Z</dcterms:modified>
</cp:coreProperties>
</file>