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3A48C-9502-6E4C-9625-BA4873D48E6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AFA505D1-B244-6F4A-949B-D4DF8A7B01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1304A7E-21F7-A04F-A202-8ED116BD2CD2}"/>
              </a:ext>
            </a:extLst>
          </p:cNvPr>
          <p:cNvSpPr>
            <a:spLocks noGrp="1"/>
          </p:cNvSpPr>
          <p:nvPr>
            <p:ph type="dt" sz="half" idx="10"/>
          </p:nvPr>
        </p:nvSpPr>
        <p:spPr/>
        <p:txBody>
          <a:bodyPr/>
          <a:lstStyle/>
          <a:p>
            <a:fld id="{D1C93452-110B-5146-A8F9-BBE17C753116}" type="datetimeFigureOut">
              <a:rPr lang="en-US" smtClean="0"/>
              <a:t>7/13/2021</a:t>
            </a:fld>
            <a:endParaRPr lang="en-US"/>
          </a:p>
        </p:txBody>
      </p:sp>
      <p:sp>
        <p:nvSpPr>
          <p:cNvPr id="5" name="Footer Placeholder 4">
            <a:extLst>
              <a:ext uri="{FF2B5EF4-FFF2-40B4-BE49-F238E27FC236}">
                <a16:creationId xmlns:a16="http://schemas.microsoft.com/office/drawing/2014/main" id="{FE2059E6-41E1-8846-8231-2ABC141CE4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24D53A-D47F-1F46-895C-20953324C67F}"/>
              </a:ext>
            </a:extLst>
          </p:cNvPr>
          <p:cNvSpPr>
            <a:spLocks noGrp="1"/>
          </p:cNvSpPr>
          <p:nvPr>
            <p:ph type="sldNum" sz="quarter" idx="12"/>
          </p:nvPr>
        </p:nvSpPr>
        <p:spPr/>
        <p:txBody>
          <a:bodyPr/>
          <a:lstStyle/>
          <a:p>
            <a:fld id="{333CCA41-97E4-5543-A6A0-9B390EC653EC}" type="slidenum">
              <a:rPr lang="en-US" smtClean="0"/>
              <a:t>‹#›</a:t>
            </a:fld>
            <a:endParaRPr lang="en-US"/>
          </a:p>
        </p:txBody>
      </p:sp>
    </p:spTree>
    <p:extLst>
      <p:ext uri="{BB962C8B-B14F-4D97-AF65-F5344CB8AC3E}">
        <p14:creationId xmlns:p14="http://schemas.microsoft.com/office/powerpoint/2010/main" val="91418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42AD-0575-424D-B0B0-47FF91858C8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4E7E9D9-6B2D-4A47-9B80-3E8EDC5C03D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3045C68-A16B-E141-BFF4-236E574710E9}"/>
              </a:ext>
            </a:extLst>
          </p:cNvPr>
          <p:cNvSpPr>
            <a:spLocks noGrp="1"/>
          </p:cNvSpPr>
          <p:nvPr>
            <p:ph type="dt" sz="half" idx="10"/>
          </p:nvPr>
        </p:nvSpPr>
        <p:spPr/>
        <p:txBody>
          <a:bodyPr/>
          <a:lstStyle/>
          <a:p>
            <a:fld id="{D1C93452-110B-5146-A8F9-BBE17C753116}" type="datetimeFigureOut">
              <a:rPr lang="en-US" smtClean="0"/>
              <a:t>7/13/2021</a:t>
            </a:fld>
            <a:endParaRPr lang="en-US"/>
          </a:p>
        </p:txBody>
      </p:sp>
      <p:sp>
        <p:nvSpPr>
          <p:cNvPr id="5" name="Footer Placeholder 4">
            <a:extLst>
              <a:ext uri="{FF2B5EF4-FFF2-40B4-BE49-F238E27FC236}">
                <a16:creationId xmlns:a16="http://schemas.microsoft.com/office/drawing/2014/main" id="{FF97172E-7EFE-9C45-9609-B056CBF912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038276-81FD-D346-B9DE-D6314E81C2F5}"/>
              </a:ext>
            </a:extLst>
          </p:cNvPr>
          <p:cNvSpPr>
            <a:spLocks noGrp="1"/>
          </p:cNvSpPr>
          <p:nvPr>
            <p:ph type="sldNum" sz="quarter" idx="12"/>
          </p:nvPr>
        </p:nvSpPr>
        <p:spPr/>
        <p:txBody>
          <a:bodyPr/>
          <a:lstStyle/>
          <a:p>
            <a:fld id="{333CCA41-97E4-5543-A6A0-9B390EC653EC}" type="slidenum">
              <a:rPr lang="en-US" smtClean="0"/>
              <a:t>‹#›</a:t>
            </a:fld>
            <a:endParaRPr lang="en-US"/>
          </a:p>
        </p:txBody>
      </p:sp>
    </p:spTree>
    <p:extLst>
      <p:ext uri="{BB962C8B-B14F-4D97-AF65-F5344CB8AC3E}">
        <p14:creationId xmlns:p14="http://schemas.microsoft.com/office/powerpoint/2010/main" val="3535992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8FA001-1987-7E4A-8820-CC211FC1071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7C3B0BF-11AB-874C-9B39-A3DEDAC5AE8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2A624A9-38FE-8745-8C87-DC513B733156}"/>
              </a:ext>
            </a:extLst>
          </p:cNvPr>
          <p:cNvSpPr>
            <a:spLocks noGrp="1"/>
          </p:cNvSpPr>
          <p:nvPr>
            <p:ph type="dt" sz="half" idx="10"/>
          </p:nvPr>
        </p:nvSpPr>
        <p:spPr/>
        <p:txBody>
          <a:bodyPr/>
          <a:lstStyle/>
          <a:p>
            <a:fld id="{D1C93452-110B-5146-A8F9-BBE17C753116}" type="datetimeFigureOut">
              <a:rPr lang="en-US" smtClean="0"/>
              <a:t>7/13/2021</a:t>
            </a:fld>
            <a:endParaRPr lang="en-US"/>
          </a:p>
        </p:txBody>
      </p:sp>
      <p:sp>
        <p:nvSpPr>
          <p:cNvPr id="5" name="Footer Placeholder 4">
            <a:extLst>
              <a:ext uri="{FF2B5EF4-FFF2-40B4-BE49-F238E27FC236}">
                <a16:creationId xmlns:a16="http://schemas.microsoft.com/office/drawing/2014/main" id="{98F335C9-74D6-854D-AD76-D9D40570FD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63F5D4-8754-9E48-98B0-F88396254FDD}"/>
              </a:ext>
            </a:extLst>
          </p:cNvPr>
          <p:cNvSpPr>
            <a:spLocks noGrp="1"/>
          </p:cNvSpPr>
          <p:nvPr>
            <p:ph type="sldNum" sz="quarter" idx="12"/>
          </p:nvPr>
        </p:nvSpPr>
        <p:spPr/>
        <p:txBody>
          <a:bodyPr/>
          <a:lstStyle/>
          <a:p>
            <a:fld id="{333CCA41-97E4-5543-A6A0-9B390EC653EC}" type="slidenum">
              <a:rPr lang="en-US" smtClean="0"/>
              <a:t>‹#›</a:t>
            </a:fld>
            <a:endParaRPr lang="en-US"/>
          </a:p>
        </p:txBody>
      </p:sp>
    </p:spTree>
    <p:extLst>
      <p:ext uri="{BB962C8B-B14F-4D97-AF65-F5344CB8AC3E}">
        <p14:creationId xmlns:p14="http://schemas.microsoft.com/office/powerpoint/2010/main" val="1078671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20EDF-291A-E74D-82B6-15A5E2F375B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18F65B7-A662-3844-8C80-462C52C5601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25E1454-F506-134A-8891-C784839B2942}"/>
              </a:ext>
            </a:extLst>
          </p:cNvPr>
          <p:cNvSpPr>
            <a:spLocks noGrp="1"/>
          </p:cNvSpPr>
          <p:nvPr>
            <p:ph type="dt" sz="half" idx="10"/>
          </p:nvPr>
        </p:nvSpPr>
        <p:spPr/>
        <p:txBody>
          <a:bodyPr/>
          <a:lstStyle/>
          <a:p>
            <a:fld id="{D1C93452-110B-5146-A8F9-BBE17C753116}" type="datetimeFigureOut">
              <a:rPr lang="en-US" smtClean="0"/>
              <a:t>7/13/2021</a:t>
            </a:fld>
            <a:endParaRPr lang="en-US"/>
          </a:p>
        </p:txBody>
      </p:sp>
      <p:sp>
        <p:nvSpPr>
          <p:cNvPr id="5" name="Footer Placeholder 4">
            <a:extLst>
              <a:ext uri="{FF2B5EF4-FFF2-40B4-BE49-F238E27FC236}">
                <a16:creationId xmlns:a16="http://schemas.microsoft.com/office/drawing/2014/main" id="{7E7C76C0-151E-1D42-9864-9E5D752E7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7AF2C8-84F9-3A42-91AB-547EA3ABAF58}"/>
              </a:ext>
            </a:extLst>
          </p:cNvPr>
          <p:cNvSpPr>
            <a:spLocks noGrp="1"/>
          </p:cNvSpPr>
          <p:nvPr>
            <p:ph type="sldNum" sz="quarter" idx="12"/>
          </p:nvPr>
        </p:nvSpPr>
        <p:spPr/>
        <p:txBody>
          <a:bodyPr/>
          <a:lstStyle/>
          <a:p>
            <a:fld id="{333CCA41-97E4-5543-A6A0-9B390EC653EC}" type="slidenum">
              <a:rPr lang="en-US" smtClean="0"/>
              <a:t>‹#›</a:t>
            </a:fld>
            <a:endParaRPr lang="en-US"/>
          </a:p>
        </p:txBody>
      </p:sp>
    </p:spTree>
    <p:extLst>
      <p:ext uri="{BB962C8B-B14F-4D97-AF65-F5344CB8AC3E}">
        <p14:creationId xmlns:p14="http://schemas.microsoft.com/office/powerpoint/2010/main" val="1319452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32D2E-96FD-E144-A1CE-C1054811AD9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C69D719-53AE-7544-8E86-8F5D90CDB8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C829E82-7253-5E4D-A11C-6ED1B01A95F1}"/>
              </a:ext>
            </a:extLst>
          </p:cNvPr>
          <p:cNvSpPr>
            <a:spLocks noGrp="1"/>
          </p:cNvSpPr>
          <p:nvPr>
            <p:ph type="dt" sz="half" idx="10"/>
          </p:nvPr>
        </p:nvSpPr>
        <p:spPr/>
        <p:txBody>
          <a:bodyPr/>
          <a:lstStyle/>
          <a:p>
            <a:fld id="{D1C93452-110B-5146-A8F9-BBE17C753116}" type="datetimeFigureOut">
              <a:rPr lang="en-US" smtClean="0"/>
              <a:t>7/13/2021</a:t>
            </a:fld>
            <a:endParaRPr lang="en-US"/>
          </a:p>
        </p:txBody>
      </p:sp>
      <p:sp>
        <p:nvSpPr>
          <p:cNvPr id="5" name="Footer Placeholder 4">
            <a:extLst>
              <a:ext uri="{FF2B5EF4-FFF2-40B4-BE49-F238E27FC236}">
                <a16:creationId xmlns:a16="http://schemas.microsoft.com/office/drawing/2014/main" id="{045E4BE5-7AAD-4841-AFAD-D6CD682107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DA1674-350B-5A48-8908-D9E71B0FB0A6}"/>
              </a:ext>
            </a:extLst>
          </p:cNvPr>
          <p:cNvSpPr>
            <a:spLocks noGrp="1"/>
          </p:cNvSpPr>
          <p:nvPr>
            <p:ph type="sldNum" sz="quarter" idx="12"/>
          </p:nvPr>
        </p:nvSpPr>
        <p:spPr/>
        <p:txBody>
          <a:bodyPr/>
          <a:lstStyle/>
          <a:p>
            <a:fld id="{333CCA41-97E4-5543-A6A0-9B390EC653EC}" type="slidenum">
              <a:rPr lang="en-US" smtClean="0"/>
              <a:t>‹#›</a:t>
            </a:fld>
            <a:endParaRPr lang="en-US"/>
          </a:p>
        </p:txBody>
      </p:sp>
    </p:spTree>
    <p:extLst>
      <p:ext uri="{BB962C8B-B14F-4D97-AF65-F5344CB8AC3E}">
        <p14:creationId xmlns:p14="http://schemas.microsoft.com/office/powerpoint/2010/main" val="2950587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2E6FE-EAA3-E244-8924-99C64ED80D4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525E7BF-EFA3-B246-AD29-4EF5035BA59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456EE726-54DE-BC4D-B0D6-B3C8BC780C1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A1DBAB0-A3F9-234F-A005-BC13AB72DD36}"/>
              </a:ext>
            </a:extLst>
          </p:cNvPr>
          <p:cNvSpPr>
            <a:spLocks noGrp="1"/>
          </p:cNvSpPr>
          <p:nvPr>
            <p:ph type="dt" sz="half" idx="10"/>
          </p:nvPr>
        </p:nvSpPr>
        <p:spPr/>
        <p:txBody>
          <a:bodyPr/>
          <a:lstStyle/>
          <a:p>
            <a:fld id="{D1C93452-110B-5146-A8F9-BBE17C753116}" type="datetimeFigureOut">
              <a:rPr lang="en-US" smtClean="0"/>
              <a:t>7/13/2021</a:t>
            </a:fld>
            <a:endParaRPr lang="en-US"/>
          </a:p>
        </p:txBody>
      </p:sp>
      <p:sp>
        <p:nvSpPr>
          <p:cNvPr id="6" name="Footer Placeholder 5">
            <a:extLst>
              <a:ext uri="{FF2B5EF4-FFF2-40B4-BE49-F238E27FC236}">
                <a16:creationId xmlns:a16="http://schemas.microsoft.com/office/drawing/2014/main" id="{C73171EB-B302-124B-80D1-9E8347982C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80FC0B-E846-6D43-98CE-0CEF699140E3}"/>
              </a:ext>
            </a:extLst>
          </p:cNvPr>
          <p:cNvSpPr>
            <a:spLocks noGrp="1"/>
          </p:cNvSpPr>
          <p:nvPr>
            <p:ph type="sldNum" sz="quarter" idx="12"/>
          </p:nvPr>
        </p:nvSpPr>
        <p:spPr/>
        <p:txBody>
          <a:bodyPr/>
          <a:lstStyle/>
          <a:p>
            <a:fld id="{333CCA41-97E4-5543-A6A0-9B390EC653EC}" type="slidenum">
              <a:rPr lang="en-US" smtClean="0"/>
              <a:t>‹#›</a:t>
            </a:fld>
            <a:endParaRPr lang="en-US"/>
          </a:p>
        </p:txBody>
      </p:sp>
    </p:spTree>
    <p:extLst>
      <p:ext uri="{BB962C8B-B14F-4D97-AF65-F5344CB8AC3E}">
        <p14:creationId xmlns:p14="http://schemas.microsoft.com/office/powerpoint/2010/main" val="3230466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B2DCB-9E94-664F-8699-CDDB1B8A7EBC}"/>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3568E1B-E7E8-0B40-ACB0-AB42177C28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FE874DE-FBD5-D24A-B426-81BE81D66DC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2BCF31E-B83F-2346-9B12-6B9F7D20FB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9E776C3-7302-A14C-ABC2-A982BAD2259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336F703D-2104-E046-BC1E-B4BD0A09ED74}"/>
              </a:ext>
            </a:extLst>
          </p:cNvPr>
          <p:cNvSpPr>
            <a:spLocks noGrp="1"/>
          </p:cNvSpPr>
          <p:nvPr>
            <p:ph type="dt" sz="half" idx="10"/>
          </p:nvPr>
        </p:nvSpPr>
        <p:spPr/>
        <p:txBody>
          <a:bodyPr/>
          <a:lstStyle/>
          <a:p>
            <a:fld id="{D1C93452-110B-5146-A8F9-BBE17C753116}" type="datetimeFigureOut">
              <a:rPr lang="en-US" smtClean="0"/>
              <a:t>7/13/2021</a:t>
            </a:fld>
            <a:endParaRPr lang="en-US"/>
          </a:p>
        </p:txBody>
      </p:sp>
      <p:sp>
        <p:nvSpPr>
          <p:cNvPr id="8" name="Footer Placeholder 7">
            <a:extLst>
              <a:ext uri="{FF2B5EF4-FFF2-40B4-BE49-F238E27FC236}">
                <a16:creationId xmlns:a16="http://schemas.microsoft.com/office/drawing/2014/main" id="{3538CBAD-8FCF-124F-B530-BBA477D3433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A254FF5-9F90-4744-B637-259A8520A6E7}"/>
              </a:ext>
            </a:extLst>
          </p:cNvPr>
          <p:cNvSpPr>
            <a:spLocks noGrp="1"/>
          </p:cNvSpPr>
          <p:nvPr>
            <p:ph type="sldNum" sz="quarter" idx="12"/>
          </p:nvPr>
        </p:nvSpPr>
        <p:spPr/>
        <p:txBody>
          <a:bodyPr/>
          <a:lstStyle/>
          <a:p>
            <a:fld id="{333CCA41-97E4-5543-A6A0-9B390EC653EC}" type="slidenum">
              <a:rPr lang="en-US" smtClean="0"/>
              <a:t>‹#›</a:t>
            </a:fld>
            <a:endParaRPr lang="en-US"/>
          </a:p>
        </p:txBody>
      </p:sp>
    </p:spTree>
    <p:extLst>
      <p:ext uri="{BB962C8B-B14F-4D97-AF65-F5344CB8AC3E}">
        <p14:creationId xmlns:p14="http://schemas.microsoft.com/office/powerpoint/2010/main" val="2103390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CE133-ABE4-754A-A65E-5BF20CEE0BB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9B1535B0-DB87-1844-9EDF-B8CD374CD7A6}"/>
              </a:ext>
            </a:extLst>
          </p:cNvPr>
          <p:cNvSpPr>
            <a:spLocks noGrp="1"/>
          </p:cNvSpPr>
          <p:nvPr>
            <p:ph type="dt" sz="half" idx="10"/>
          </p:nvPr>
        </p:nvSpPr>
        <p:spPr/>
        <p:txBody>
          <a:bodyPr/>
          <a:lstStyle/>
          <a:p>
            <a:fld id="{D1C93452-110B-5146-A8F9-BBE17C753116}" type="datetimeFigureOut">
              <a:rPr lang="en-US" smtClean="0"/>
              <a:t>7/13/2021</a:t>
            </a:fld>
            <a:endParaRPr lang="en-US"/>
          </a:p>
        </p:txBody>
      </p:sp>
      <p:sp>
        <p:nvSpPr>
          <p:cNvPr id="4" name="Footer Placeholder 3">
            <a:extLst>
              <a:ext uri="{FF2B5EF4-FFF2-40B4-BE49-F238E27FC236}">
                <a16:creationId xmlns:a16="http://schemas.microsoft.com/office/drawing/2014/main" id="{325EC777-E01F-E04F-BC13-DA2BC4A0D75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296DD00-F7A0-2249-8D24-CF0C281F2FB1}"/>
              </a:ext>
            </a:extLst>
          </p:cNvPr>
          <p:cNvSpPr>
            <a:spLocks noGrp="1"/>
          </p:cNvSpPr>
          <p:nvPr>
            <p:ph type="sldNum" sz="quarter" idx="12"/>
          </p:nvPr>
        </p:nvSpPr>
        <p:spPr/>
        <p:txBody>
          <a:bodyPr/>
          <a:lstStyle/>
          <a:p>
            <a:fld id="{333CCA41-97E4-5543-A6A0-9B390EC653EC}" type="slidenum">
              <a:rPr lang="en-US" smtClean="0"/>
              <a:t>‹#›</a:t>
            </a:fld>
            <a:endParaRPr lang="en-US"/>
          </a:p>
        </p:txBody>
      </p:sp>
    </p:spTree>
    <p:extLst>
      <p:ext uri="{BB962C8B-B14F-4D97-AF65-F5344CB8AC3E}">
        <p14:creationId xmlns:p14="http://schemas.microsoft.com/office/powerpoint/2010/main" val="3307976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3D4B0C-BAE6-A54D-8E67-66B2D9B918B6}"/>
              </a:ext>
            </a:extLst>
          </p:cNvPr>
          <p:cNvSpPr>
            <a:spLocks noGrp="1"/>
          </p:cNvSpPr>
          <p:nvPr>
            <p:ph type="dt" sz="half" idx="10"/>
          </p:nvPr>
        </p:nvSpPr>
        <p:spPr/>
        <p:txBody>
          <a:bodyPr/>
          <a:lstStyle/>
          <a:p>
            <a:fld id="{D1C93452-110B-5146-A8F9-BBE17C753116}" type="datetimeFigureOut">
              <a:rPr lang="en-US" smtClean="0"/>
              <a:t>7/13/2021</a:t>
            </a:fld>
            <a:endParaRPr lang="en-US"/>
          </a:p>
        </p:txBody>
      </p:sp>
      <p:sp>
        <p:nvSpPr>
          <p:cNvPr id="3" name="Footer Placeholder 2">
            <a:extLst>
              <a:ext uri="{FF2B5EF4-FFF2-40B4-BE49-F238E27FC236}">
                <a16:creationId xmlns:a16="http://schemas.microsoft.com/office/drawing/2014/main" id="{E2AA2430-B8C2-CC4D-9391-27CB1A3B5DD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537F22-4B5D-8F44-83A2-7D4938EFC638}"/>
              </a:ext>
            </a:extLst>
          </p:cNvPr>
          <p:cNvSpPr>
            <a:spLocks noGrp="1"/>
          </p:cNvSpPr>
          <p:nvPr>
            <p:ph type="sldNum" sz="quarter" idx="12"/>
          </p:nvPr>
        </p:nvSpPr>
        <p:spPr/>
        <p:txBody>
          <a:bodyPr/>
          <a:lstStyle/>
          <a:p>
            <a:fld id="{333CCA41-97E4-5543-A6A0-9B390EC653EC}" type="slidenum">
              <a:rPr lang="en-US" smtClean="0"/>
              <a:t>‹#›</a:t>
            </a:fld>
            <a:endParaRPr lang="en-US"/>
          </a:p>
        </p:txBody>
      </p:sp>
    </p:spTree>
    <p:extLst>
      <p:ext uri="{BB962C8B-B14F-4D97-AF65-F5344CB8AC3E}">
        <p14:creationId xmlns:p14="http://schemas.microsoft.com/office/powerpoint/2010/main" val="3900468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CD4F3-7806-6D46-8C5F-5670487DCF2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39F9EC9-6802-D540-AFDB-D6B6774B4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BC7E289-BA62-6740-8291-EF95946902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A31B989-AFFA-FC43-B609-79D96DDE8BFD}"/>
              </a:ext>
            </a:extLst>
          </p:cNvPr>
          <p:cNvSpPr>
            <a:spLocks noGrp="1"/>
          </p:cNvSpPr>
          <p:nvPr>
            <p:ph type="dt" sz="half" idx="10"/>
          </p:nvPr>
        </p:nvSpPr>
        <p:spPr/>
        <p:txBody>
          <a:bodyPr/>
          <a:lstStyle/>
          <a:p>
            <a:fld id="{D1C93452-110B-5146-A8F9-BBE17C753116}" type="datetimeFigureOut">
              <a:rPr lang="en-US" smtClean="0"/>
              <a:t>7/13/2021</a:t>
            </a:fld>
            <a:endParaRPr lang="en-US"/>
          </a:p>
        </p:txBody>
      </p:sp>
      <p:sp>
        <p:nvSpPr>
          <p:cNvPr id="6" name="Footer Placeholder 5">
            <a:extLst>
              <a:ext uri="{FF2B5EF4-FFF2-40B4-BE49-F238E27FC236}">
                <a16:creationId xmlns:a16="http://schemas.microsoft.com/office/drawing/2014/main" id="{B92657A2-D801-7A46-AA17-353436B7DB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BA5AB6-8E14-D849-A81E-46104A72B000}"/>
              </a:ext>
            </a:extLst>
          </p:cNvPr>
          <p:cNvSpPr>
            <a:spLocks noGrp="1"/>
          </p:cNvSpPr>
          <p:nvPr>
            <p:ph type="sldNum" sz="quarter" idx="12"/>
          </p:nvPr>
        </p:nvSpPr>
        <p:spPr/>
        <p:txBody>
          <a:bodyPr/>
          <a:lstStyle/>
          <a:p>
            <a:fld id="{333CCA41-97E4-5543-A6A0-9B390EC653EC}" type="slidenum">
              <a:rPr lang="en-US" smtClean="0"/>
              <a:t>‹#›</a:t>
            </a:fld>
            <a:endParaRPr lang="en-US"/>
          </a:p>
        </p:txBody>
      </p:sp>
    </p:spTree>
    <p:extLst>
      <p:ext uri="{BB962C8B-B14F-4D97-AF65-F5344CB8AC3E}">
        <p14:creationId xmlns:p14="http://schemas.microsoft.com/office/powerpoint/2010/main" val="3110959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97C2D-2910-D543-862E-739D3BA62D8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A112994-F99B-4A41-9873-4DE943D751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3C4145B-94BC-C64F-B531-0156E5FA55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4C84F0A-C502-614F-B220-284B48F1293B}"/>
              </a:ext>
            </a:extLst>
          </p:cNvPr>
          <p:cNvSpPr>
            <a:spLocks noGrp="1"/>
          </p:cNvSpPr>
          <p:nvPr>
            <p:ph type="dt" sz="half" idx="10"/>
          </p:nvPr>
        </p:nvSpPr>
        <p:spPr/>
        <p:txBody>
          <a:bodyPr/>
          <a:lstStyle/>
          <a:p>
            <a:fld id="{D1C93452-110B-5146-A8F9-BBE17C753116}" type="datetimeFigureOut">
              <a:rPr lang="en-US" smtClean="0"/>
              <a:t>7/13/2021</a:t>
            </a:fld>
            <a:endParaRPr lang="en-US"/>
          </a:p>
        </p:txBody>
      </p:sp>
      <p:sp>
        <p:nvSpPr>
          <p:cNvPr id="6" name="Footer Placeholder 5">
            <a:extLst>
              <a:ext uri="{FF2B5EF4-FFF2-40B4-BE49-F238E27FC236}">
                <a16:creationId xmlns:a16="http://schemas.microsoft.com/office/drawing/2014/main" id="{5E2E06B7-60FD-4D49-A984-BA6ECA5A28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F51739-DBED-E547-AAE9-48675F46E47F}"/>
              </a:ext>
            </a:extLst>
          </p:cNvPr>
          <p:cNvSpPr>
            <a:spLocks noGrp="1"/>
          </p:cNvSpPr>
          <p:nvPr>
            <p:ph type="sldNum" sz="quarter" idx="12"/>
          </p:nvPr>
        </p:nvSpPr>
        <p:spPr/>
        <p:txBody>
          <a:bodyPr/>
          <a:lstStyle/>
          <a:p>
            <a:fld id="{333CCA41-97E4-5543-A6A0-9B390EC653EC}" type="slidenum">
              <a:rPr lang="en-US" smtClean="0"/>
              <a:t>‹#›</a:t>
            </a:fld>
            <a:endParaRPr lang="en-US"/>
          </a:p>
        </p:txBody>
      </p:sp>
    </p:spTree>
    <p:extLst>
      <p:ext uri="{BB962C8B-B14F-4D97-AF65-F5344CB8AC3E}">
        <p14:creationId xmlns:p14="http://schemas.microsoft.com/office/powerpoint/2010/main" val="131986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62779-C4D4-7144-9CA8-B24C240B13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1E477D8-1899-414A-84AB-6C99FC6D01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605C416-95FE-C54C-B218-E3311BA47B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C93452-110B-5146-A8F9-BBE17C753116}" type="datetimeFigureOut">
              <a:rPr lang="en-US" smtClean="0"/>
              <a:t>7/13/2021</a:t>
            </a:fld>
            <a:endParaRPr lang="en-US"/>
          </a:p>
        </p:txBody>
      </p:sp>
      <p:sp>
        <p:nvSpPr>
          <p:cNvPr id="5" name="Footer Placeholder 4">
            <a:extLst>
              <a:ext uri="{FF2B5EF4-FFF2-40B4-BE49-F238E27FC236}">
                <a16:creationId xmlns:a16="http://schemas.microsoft.com/office/drawing/2014/main" id="{BD0A6776-C215-644D-92D8-E408949C94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0A8D735-1AF8-FA43-9EE8-30B6BAE2C4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3CCA41-97E4-5543-A6A0-9B390EC653EC}" type="slidenum">
              <a:rPr lang="en-US" smtClean="0"/>
              <a:t>‹#›</a:t>
            </a:fld>
            <a:endParaRPr lang="en-US"/>
          </a:p>
        </p:txBody>
      </p:sp>
    </p:spTree>
    <p:extLst>
      <p:ext uri="{BB962C8B-B14F-4D97-AF65-F5344CB8AC3E}">
        <p14:creationId xmlns:p14="http://schemas.microsoft.com/office/powerpoint/2010/main" val="1260338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FC59763-0D74-D04E-B43B-1748E92F98F1}"/>
              </a:ext>
            </a:extLst>
          </p:cNvPr>
          <p:cNvSpPr>
            <a:spLocks noGrp="1"/>
          </p:cNvSpPr>
          <p:nvPr>
            <p:ph type="subTitle" idx="1"/>
          </p:nvPr>
        </p:nvSpPr>
        <p:spPr>
          <a:xfrm>
            <a:off x="556656" y="222661"/>
            <a:ext cx="10737272" cy="5603669"/>
          </a:xfrm>
        </p:spPr>
        <p:txBody>
          <a:bodyPr/>
          <a:lstStyle/>
          <a:p>
            <a:endParaRPr lang="en-US" b="1"/>
          </a:p>
          <a:p>
            <a:endParaRPr lang="en-US" b="1"/>
          </a:p>
          <a:p>
            <a:endParaRPr lang="en-US" b="1"/>
          </a:p>
          <a:p>
            <a:r>
              <a:rPr lang="en-US" sz="4400" b="1"/>
              <a:t>4</a:t>
            </a:r>
            <a:r>
              <a:rPr lang="en-US" sz="4400" b="1" baseline="30000"/>
              <a:t>th</a:t>
            </a:r>
            <a:r>
              <a:rPr lang="en-US" sz="4400" b="1"/>
              <a:t> Semester</a:t>
            </a:r>
          </a:p>
          <a:p>
            <a:r>
              <a:rPr lang="en-US" sz="4400" b="1"/>
              <a:t>Paper-4016</a:t>
            </a:r>
          </a:p>
          <a:p>
            <a:r>
              <a:rPr lang="en-US" sz="4400" b="1"/>
              <a:t>ENVIRONMENTAL GEOGRAPHY AND DISASTER MANAGEMENT</a:t>
            </a:r>
          </a:p>
        </p:txBody>
      </p:sp>
    </p:spTree>
    <p:extLst>
      <p:ext uri="{BB962C8B-B14F-4D97-AF65-F5344CB8AC3E}">
        <p14:creationId xmlns:p14="http://schemas.microsoft.com/office/powerpoint/2010/main" val="3407523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93C304-B03C-7B44-9505-F3D395AC8B07}"/>
              </a:ext>
            </a:extLst>
          </p:cNvPr>
          <p:cNvSpPr>
            <a:spLocks noGrp="1"/>
          </p:cNvSpPr>
          <p:nvPr>
            <p:ph idx="1"/>
          </p:nvPr>
        </p:nvSpPr>
        <p:spPr>
          <a:xfrm>
            <a:off x="333994" y="321622"/>
            <a:ext cx="11096006" cy="6135585"/>
          </a:xfrm>
        </p:spPr>
        <p:txBody>
          <a:bodyPr>
            <a:normAutofit fontScale="92500" lnSpcReduction="10000"/>
          </a:bodyPr>
          <a:lstStyle/>
          <a:p>
            <a:r>
              <a:rPr lang="en-GB" sz="3200" b="1" i="0">
                <a:effectLst/>
                <a:latin typeface="Times New Roman" panose="02020603050405020304" pitchFamily="18" charset="0"/>
                <a:cs typeface="Times New Roman" panose="02020603050405020304" pitchFamily="18" charset="0"/>
              </a:rPr>
              <a:t>Coordination with other agencies: </a:t>
            </a:r>
            <a:r>
              <a:rPr lang="en-GB" sz="3200" b="0" i="0">
                <a:effectLst/>
                <a:latin typeface="Times New Roman" panose="02020603050405020304" pitchFamily="18" charset="0"/>
                <a:cs typeface="Times New Roman" panose="02020603050405020304" pitchFamily="18" charset="0"/>
              </a:rPr>
              <a:t>Stronger collaboration between the State Forest Departments (SFDs), the disaster management authorities and research entities would enable states to innovate new science-based management approaches for preventing fires and rehabilitating fire-affected areas.</a:t>
            </a:r>
          </a:p>
          <a:p>
            <a:r>
              <a:rPr lang="en-GB" sz="3200" b="1" i="0">
                <a:effectLst/>
                <a:latin typeface="Times New Roman" panose="02020603050405020304" pitchFamily="18" charset="0"/>
                <a:cs typeface="Times New Roman" panose="02020603050405020304" pitchFamily="18" charset="0"/>
              </a:rPr>
              <a:t>Technology: </a:t>
            </a:r>
            <a:r>
              <a:rPr lang="en-GB" sz="3200" b="0" i="0">
                <a:effectLst/>
                <a:latin typeface="Times New Roman" panose="02020603050405020304" pitchFamily="18" charset="0"/>
                <a:cs typeface="Times New Roman" panose="02020603050405020304" pitchFamily="18" charset="0"/>
              </a:rPr>
              <a:t>Systems for early warning and fire danger need to be developed. Fire alert systems can also be improved by integrating ground-based detection with the satellite-based alert systems.</a:t>
            </a:r>
          </a:p>
          <a:p>
            <a:r>
              <a:rPr lang="en-GB" sz="3200" b="1" i="0">
                <a:effectLst/>
                <a:latin typeface="Times New Roman" panose="02020603050405020304" pitchFamily="18" charset="0"/>
                <a:cs typeface="Times New Roman" panose="02020603050405020304" pitchFamily="18" charset="0"/>
              </a:rPr>
              <a:t>Community Engagement: </a:t>
            </a:r>
            <a:r>
              <a:rPr lang="en-GB" sz="3200" b="0" i="0">
                <a:effectLst/>
                <a:latin typeface="Times New Roman" panose="02020603050405020304" pitchFamily="18" charset="0"/>
                <a:cs typeface="Times New Roman" panose="02020603050405020304" pitchFamily="18" charset="0"/>
              </a:rPr>
              <a:t>Sensitisation of communities should be done to ensure that fire is used responsibly in a way that promotes forest health, while seeking to avoid damaging and out-of-control fires.Provision of training should extend beyond state-managed forests to community institutions in regions such as the Northeast, where communities are responsible for managing most of the forest estate.</a:t>
            </a:r>
          </a:p>
          <a:p>
            <a:endParaRPr lang="en-GB" b="0" i="0">
              <a:solidFill>
                <a:srgbClr val="000000"/>
              </a:solidFill>
              <a:effectLst/>
              <a:latin typeface="Open Sans" panose="020B0606030504020204" pitchFamily="34" charset="0"/>
            </a:endParaRPr>
          </a:p>
        </p:txBody>
      </p:sp>
    </p:spTree>
    <p:extLst>
      <p:ext uri="{BB962C8B-B14F-4D97-AF65-F5344CB8AC3E}">
        <p14:creationId xmlns:p14="http://schemas.microsoft.com/office/powerpoint/2010/main" val="305189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AD65C4-6DCA-9F4D-B4E9-1A9B05878A2A}"/>
              </a:ext>
            </a:extLst>
          </p:cNvPr>
          <p:cNvSpPr>
            <a:spLocks noGrp="1"/>
          </p:cNvSpPr>
          <p:nvPr>
            <p:ph idx="1"/>
          </p:nvPr>
        </p:nvSpPr>
        <p:spPr>
          <a:xfrm>
            <a:off x="383474" y="457695"/>
            <a:ext cx="11405260" cy="5987144"/>
          </a:xfrm>
        </p:spPr>
        <p:txBody>
          <a:bodyPr>
            <a:normAutofit fontScale="92500" lnSpcReduction="20000"/>
          </a:bodyPr>
          <a:lstStyle/>
          <a:p>
            <a:pPr marL="0" indent="0">
              <a:buNone/>
            </a:pPr>
            <a:r>
              <a:rPr lang="en-GB" sz="3500" b="1" i="0">
                <a:effectLst/>
                <a:latin typeface="Times New Roman" panose="02020603050405020304" pitchFamily="18" charset="0"/>
                <a:cs typeface="Times New Roman" panose="02020603050405020304" pitchFamily="18" charset="0"/>
              </a:rPr>
              <a:t>India’s Initiative to Tackle Forest Fire:</a:t>
            </a:r>
          </a:p>
          <a:p>
            <a:r>
              <a:rPr lang="en-GB" sz="3500" b="1" i="0">
                <a:effectLst/>
                <a:latin typeface="Times New Roman" panose="02020603050405020304" pitchFamily="18" charset="0"/>
                <a:cs typeface="Times New Roman" panose="02020603050405020304" pitchFamily="18" charset="0"/>
              </a:rPr>
              <a:t>National Action Plan on Forest Fires (NAPFF):</a:t>
            </a:r>
            <a:br>
              <a:rPr lang="en-GB" sz="3500">
                <a:latin typeface="Times New Roman" panose="02020603050405020304" pitchFamily="18" charset="0"/>
                <a:cs typeface="Times New Roman" panose="02020603050405020304" pitchFamily="18" charset="0"/>
              </a:rPr>
            </a:br>
            <a:r>
              <a:rPr lang="en-GB" sz="3500" b="0" i="0">
                <a:effectLst/>
                <a:latin typeface="Times New Roman" panose="02020603050405020304" pitchFamily="18" charset="0"/>
                <a:cs typeface="Times New Roman" panose="02020603050405020304" pitchFamily="18" charset="0"/>
              </a:rPr>
              <a:t>It was launched in 2018 to minimise forest fires by informing, enabling and empowering forest fringe communities and incentivising them to work with the State Forest Departments.</a:t>
            </a:r>
          </a:p>
          <a:p>
            <a:r>
              <a:rPr lang="en-GB" sz="3500" b="0" i="0">
                <a:effectLst/>
                <a:latin typeface="Times New Roman" panose="02020603050405020304" pitchFamily="18" charset="0"/>
                <a:cs typeface="Times New Roman" panose="02020603050405020304" pitchFamily="18" charset="0"/>
              </a:rPr>
              <a:t>The plan also intends to substantially reduce the vulnerability of forests across diverse forest ecosystems in the country against fire hazards.</a:t>
            </a:r>
          </a:p>
          <a:p>
            <a:r>
              <a:rPr lang="en-GB" sz="3500" b="0" i="0">
                <a:effectLst/>
                <a:latin typeface="Times New Roman" panose="02020603050405020304" pitchFamily="18" charset="0"/>
                <a:cs typeface="Times New Roman" panose="02020603050405020304" pitchFamily="18" charset="0"/>
              </a:rPr>
              <a:t>It also aims to enhance capabilities of forest personnel and institutions in fighting fires and swift recovery subsequent to fire incidents.</a:t>
            </a:r>
          </a:p>
          <a:p>
            <a:r>
              <a:rPr lang="en-GB" sz="3500" b="1" i="0">
                <a:effectLst/>
                <a:latin typeface="Times New Roman" panose="02020603050405020304" pitchFamily="18" charset="0"/>
                <a:cs typeface="Times New Roman" panose="02020603050405020304" pitchFamily="18" charset="0"/>
              </a:rPr>
              <a:t>Forest Fire Prevention and Management Scheme:</a:t>
            </a:r>
            <a:br>
              <a:rPr lang="en-GB" sz="3500">
                <a:latin typeface="Times New Roman" panose="02020603050405020304" pitchFamily="18" charset="0"/>
                <a:cs typeface="Times New Roman" panose="02020603050405020304" pitchFamily="18" charset="0"/>
              </a:rPr>
            </a:br>
            <a:r>
              <a:rPr lang="en-GB" sz="3500" b="0" i="0">
                <a:effectLst/>
                <a:latin typeface="Times New Roman" panose="02020603050405020304" pitchFamily="18" charset="0"/>
                <a:cs typeface="Times New Roman" panose="02020603050405020304" pitchFamily="18" charset="0"/>
              </a:rPr>
              <a:t>The Forest Fire Prevention and Management Scheme (FPM) is the only centrally funded program specifically dedicated to assist the states in dealing with forest fires.</a:t>
            </a:r>
          </a:p>
          <a:p>
            <a:endParaRPr lang="en-US"/>
          </a:p>
        </p:txBody>
      </p:sp>
    </p:spTree>
    <p:extLst>
      <p:ext uri="{BB962C8B-B14F-4D97-AF65-F5344CB8AC3E}">
        <p14:creationId xmlns:p14="http://schemas.microsoft.com/office/powerpoint/2010/main" val="2078248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485B13-7BC4-8949-8F19-77221FD1BDAD}"/>
              </a:ext>
            </a:extLst>
          </p:cNvPr>
          <p:cNvSpPr>
            <a:spLocks noGrp="1"/>
          </p:cNvSpPr>
          <p:nvPr>
            <p:ph idx="1"/>
          </p:nvPr>
        </p:nvSpPr>
        <p:spPr>
          <a:xfrm>
            <a:off x="272143" y="284513"/>
            <a:ext cx="11467109" cy="6275924"/>
          </a:xfrm>
        </p:spPr>
        <p:txBody>
          <a:bodyPr>
            <a:normAutofit fontScale="92500" lnSpcReduction="10000"/>
          </a:bodyPr>
          <a:lstStyle/>
          <a:p>
            <a:r>
              <a:rPr lang="en-GB" sz="3500" b="0" i="0">
                <a:effectLst/>
                <a:latin typeface="Times New Roman" panose="02020603050405020304" pitchFamily="18" charset="0"/>
                <a:cs typeface="Times New Roman" panose="02020603050405020304" pitchFamily="18" charset="0"/>
              </a:rPr>
              <a:t>T</a:t>
            </a:r>
            <a:r>
              <a:rPr lang="en-GB" sz="3500" i="0">
                <a:effectLst/>
                <a:latin typeface="Times New Roman" panose="02020603050405020304" pitchFamily="18" charset="0"/>
                <a:cs typeface="Times New Roman" panose="02020603050405020304" pitchFamily="18" charset="0"/>
              </a:rPr>
              <a:t>he FPM replaced the Intensification of Forest Management Scheme (IFMS) in 2017.</a:t>
            </a:r>
          </a:p>
          <a:p>
            <a:r>
              <a:rPr lang="en-GB" sz="3500" b="0" i="0">
                <a:effectLst/>
                <a:latin typeface="Times New Roman" panose="02020603050405020304" pitchFamily="18" charset="0"/>
                <a:cs typeface="Times New Roman" panose="02020603050405020304" pitchFamily="18" charset="0"/>
              </a:rPr>
              <a:t>Funds allocated under the FPM are according to a center-state cost-sharing formula, with a 90:10 ratio of central to state funding in the Northeast and Western Himalayan regions and a 60:40 ratio for all other states.</a:t>
            </a:r>
          </a:p>
          <a:p>
            <a:r>
              <a:rPr lang="en-GB" sz="3500" b="0" i="0">
                <a:effectLst/>
                <a:latin typeface="Times New Roman" panose="02020603050405020304" pitchFamily="18" charset="0"/>
                <a:cs typeface="Times New Roman" panose="02020603050405020304" pitchFamily="18" charset="0"/>
              </a:rPr>
              <a:t>It also provides the states to have the flexibility to direct a portion of the </a:t>
            </a:r>
            <a:r>
              <a:rPr lang="en-GB" sz="3500">
                <a:latin typeface="Times New Roman" panose="02020603050405020304" pitchFamily="18" charset="0"/>
                <a:cs typeface="Times New Roman" panose="02020603050405020304" pitchFamily="18" charset="0"/>
              </a:rPr>
              <a:t>National Afforestation Programme (NAP) </a:t>
            </a:r>
            <a:r>
              <a:rPr lang="en-GB" sz="3500" i="0">
                <a:effectLst/>
                <a:latin typeface="Times New Roman" panose="02020603050405020304" pitchFamily="18" charset="0"/>
                <a:cs typeface="Times New Roman" panose="02020603050405020304" pitchFamily="18" charset="0"/>
              </a:rPr>
              <a:t>and</a:t>
            </a:r>
            <a:r>
              <a:rPr lang="en-GB" sz="3500">
                <a:latin typeface="Times New Roman" panose="02020603050405020304" pitchFamily="18" charset="0"/>
                <a:cs typeface="Times New Roman" panose="02020603050405020304" pitchFamily="18" charset="0"/>
              </a:rPr>
              <a:t> Mission for Green India (GIM) </a:t>
            </a:r>
            <a:r>
              <a:rPr lang="en-GB" sz="3500" i="0">
                <a:effectLst/>
                <a:latin typeface="Times New Roman" panose="02020603050405020304" pitchFamily="18" charset="0"/>
                <a:cs typeface="Times New Roman" panose="02020603050405020304" pitchFamily="18" charset="0"/>
              </a:rPr>
              <a:t>funding toward forest fire work.</a:t>
            </a:r>
          </a:p>
          <a:p>
            <a:r>
              <a:rPr lang="en-GB" sz="3500" i="0">
                <a:effectLst/>
                <a:latin typeface="Times New Roman" panose="02020603050405020304" pitchFamily="18" charset="0"/>
                <a:cs typeface="Times New Roman" panose="02020603050405020304" pitchFamily="18" charset="0"/>
              </a:rPr>
              <a:t>India has set ambitious policy g</a:t>
            </a:r>
            <a:r>
              <a:rPr lang="en-GB" sz="3500" b="0" i="0">
                <a:effectLst/>
                <a:latin typeface="Times New Roman" panose="02020603050405020304" pitchFamily="18" charset="0"/>
                <a:cs typeface="Times New Roman" panose="02020603050405020304" pitchFamily="18" charset="0"/>
              </a:rPr>
              <a:t>oals for improving the sustainability of its forests.</a:t>
            </a:r>
          </a:p>
          <a:p>
            <a:r>
              <a:rPr lang="en-GB" sz="3500" b="0" i="0">
                <a:effectLst/>
                <a:latin typeface="Times New Roman" panose="02020603050405020304" pitchFamily="18" charset="0"/>
                <a:cs typeface="Times New Roman" panose="02020603050405020304" pitchFamily="18" charset="0"/>
              </a:rPr>
              <a:t>As part of the </a:t>
            </a:r>
            <a:r>
              <a:rPr lang="en-GB" sz="3500">
                <a:latin typeface="Times New Roman" panose="02020603050405020304" pitchFamily="18" charset="0"/>
                <a:cs typeface="Times New Roman" panose="02020603050405020304" pitchFamily="18" charset="0"/>
              </a:rPr>
              <a:t>National Mission for Green India</a:t>
            </a:r>
            <a:r>
              <a:rPr lang="en-GB" sz="3500" i="0">
                <a:effectLst/>
                <a:latin typeface="Times New Roman" panose="02020603050405020304" pitchFamily="18" charset="0"/>
                <a:cs typeface="Times New Roman" panose="02020603050405020304" pitchFamily="18" charset="0"/>
              </a:rPr>
              <a:t> under India’s National Action Plan on Climate Change, the government has committed to increase forest and tree cove</a:t>
            </a:r>
            <a:r>
              <a:rPr lang="en-GB" sz="3500" b="0" i="0">
                <a:effectLst/>
                <a:latin typeface="Times New Roman" panose="02020603050405020304" pitchFamily="18" charset="0"/>
                <a:cs typeface="Times New Roman" panose="02020603050405020304" pitchFamily="18" charset="0"/>
              </a:rPr>
              <a:t>r.</a:t>
            </a:r>
          </a:p>
          <a:p>
            <a:endParaRPr lang="en-GB" b="0" i="0">
              <a:solidFill>
                <a:srgbClr val="474747"/>
              </a:solidFill>
              <a:effectLst/>
              <a:latin typeface="Roboto" panose="02000000000000000000" pitchFamily="2" charset="0"/>
            </a:endParaRPr>
          </a:p>
        </p:txBody>
      </p:sp>
    </p:spTree>
    <p:extLst>
      <p:ext uri="{BB962C8B-B14F-4D97-AF65-F5344CB8AC3E}">
        <p14:creationId xmlns:p14="http://schemas.microsoft.com/office/powerpoint/2010/main" val="3438532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DDC3ED-1083-5D49-841E-137C602FE3AC}"/>
              </a:ext>
            </a:extLst>
          </p:cNvPr>
          <p:cNvSpPr>
            <a:spLocks noGrp="1"/>
          </p:cNvSpPr>
          <p:nvPr>
            <p:ph idx="1"/>
          </p:nvPr>
        </p:nvSpPr>
        <p:spPr>
          <a:xfrm>
            <a:off x="838200" y="358734"/>
            <a:ext cx="10515600" cy="5818229"/>
          </a:xfrm>
        </p:spPr>
        <p:txBody>
          <a:bodyPr>
            <a:normAutofit lnSpcReduction="10000"/>
          </a:bodyPr>
          <a:lstStyle/>
          <a:p>
            <a:r>
              <a:rPr lang="en-GB" sz="3200" b="0" i="0">
                <a:effectLst/>
                <a:latin typeface="Times New Roman" panose="02020603050405020304" pitchFamily="18" charset="0"/>
                <a:cs typeface="Times New Roman" panose="02020603050405020304" pitchFamily="18" charset="0"/>
              </a:rPr>
              <a:t>Under its </a:t>
            </a:r>
            <a:r>
              <a:rPr lang="en-GB" sz="3200">
                <a:latin typeface="Times New Roman" panose="02020603050405020304" pitchFamily="18" charset="0"/>
                <a:cs typeface="Times New Roman" panose="02020603050405020304" pitchFamily="18" charset="0"/>
              </a:rPr>
              <a:t>Nationally Determined Contribution</a:t>
            </a:r>
            <a:r>
              <a:rPr lang="en-GB" sz="3200" i="0">
                <a:effectLst/>
                <a:latin typeface="Times New Roman" panose="02020603050405020304" pitchFamily="18" charset="0"/>
                <a:cs typeface="Times New Roman" panose="02020603050405020304" pitchFamily="18" charset="0"/>
              </a:rPr>
              <a:t>, I</a:t>
            </a:r>
            <a:r>
              <a:rPr lang="en-GB" sz="3200" b="0" i="0">
                <a:effectLst/>
                <a:latin typeface="Times New Roman" panose="02020603050405020304" pitchFamily="18" charset="0"/>
                <a:cs typeface="Times New Roman" panose="02020603050405020304" pitchFamily="18" charset="0"/>
              </a:rPr>
              <a:t>ndia has committed to bringing 33% of its geographical area under forest cover and to create additional sinks of 2.5 billion to 3 billion tons worth of CO2 stored in its forests by 2030.</a:t>
            </a:r>
          </a:p>
          <a:p>
            <a:r>
              <a:rPr lang="en-GB" sz="3200" b="0" i="0">
                <a:effectLst/>
                <a:latin typeface="Times New Roman" panose="02020603050405020304" pitchFamily="18" charset="0"/>
                <a:cs typeface="Times New Roman" panose="02020603050405020304" pitchFamily="18" charset="0"/>
              </a:rPr>
              <a:t>Forest fires incidents have increased due to global warming. Destruction of forests is a crisis and need immediate action. Fast initial attack measures are required with a vigorous follow up action. Special emphasis should be given to research, training, and development.</a:t>
            </a:r>
            <a:endParaRPr lang="en-US" sz="3200" b="0" i="0">
              <a:effectLst/>
              <a:latin typeface="Times New Roman" panose="02020603050405020304" pitchFamily="18" charset="0"/>
              <a:cs typeface="Times New Roman" panose="02020603050405020304" pitchFamily="18" charset="0"/>
            </a:endParaRPr>
          </a:p>
          <a:p>
            <a:pPr marL="0" indent="0">
              <a:buNone/>
            </a:pPr>
            <a:r>
              <a:rPr lang="en-US" sz="3200">
                <a:latin typeface="Georgia" panose="02040502050405020303" pitchFamily="18" charset="0"/>
              </a:rPr>
              <a:t>Source</a:t>
            </a:r>
          </a:p>
          <a:p>
            <a:r>
              <a:rPr lang="en-US" sz="3200" i="0">
                <a:effectLst/>
                <a:latin typeface="Georgia" panose="02040502050405020303" pitchFamily="18" charset="0"/>
              </a:rPr>
              <a:t>Wikipedia</a:t>
            </a:r>
          </a:p>
          <a:p>
            <a:r>
              <a:rPr lang="en-US" sz="3200">
                <a:latin typeface="Georgia" panose="02040502050405020303" pitchFamily="18" charset="0"/>
              </a:rPr>
              <a:t>Savindra Singh-Environmental Geography</a:t>
            </a:r>
          </a:p>
          <a:p>
            <a:r>
              <a:rPr lang="en-US" sz="3200">
                <a:latin typeface="Georgia" panose="02040502050405020303" pitchFamily="18" charset="0"/>
              </a:rPr>
              <a:t>NDMA website</a:t>
            </a:r>
            <a:endParaRPr lang="en-US" sz="3200" b="0" i="0">
              <a:effectLst/>
              <a:latin typeface="Times New Roman" panose="02020603050405020304" pitchFamily="18" charset="0"/>
              <a:cs typeface="Times New Roman" panose="02020603050405020304" pitchFamily="18" charset="0"/>
            </a:endParaRPr>
          </a:p>
          <a:p>
            <a:endParaRPr lang="en-GB" sz="3200" b="0" i="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843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D26C38-091D-4C4E-BDEF-630CE8F0141D}"/>
              </a:ext>
            </a:extLst>
          </p:cNvPr>
          <p:cNvSpPr>
            <a:spLocks noGrp="1"/>
          </p:cNvSpPr>
          <p:nvPr>
            <p:ph idx="1"/>
          </p:nvPr>
        </p:nvSpPr>
        <p:spPr>
          <a:xfrm>
            <a:off x="157841" y="123598"/>
            <a:ext cx="11816445" cy="6610804"/>
          </a:xfrm>
        </p:spPr>
        <p:txBody>
          <a:bodyPr>
            <a:normAutofit fontScale="92500" lnSpcReduction="20000"/>
          </a:bodyPr>
          <a:lstStyle/>
          <a:p>
            <a:pPr marL="0" indent="0">
              <a:buNone/>
            </a:pPr>
            <a:r>
              <a:rPr lang="en-GB" sz="4600" b="1">
                <a:latin typeface="Times New Roman" panose="02020603050405020304" pitchFamily="18" charset="0"/>
                <a:cs typeface="Times New Roman" panose="02020603050405020304" pitchFamily="18" charset="0"/>
              </a:rPr>
              <a:t>Forest fire/Wildfire</a:t>
            </a:r>
          </a:p>
          <a:p>
            <a:r>
              <a:rPr lang="en-GB">
                <a:effectLst/>
                <a:latin typeface="Times New Roman" panose="02020603050405020304" pitchFamily="18" charset="0"/>
                <a:cs typeface="Times New Roman" panose="02020603050405020304" pitchFamily="18" charset="0"/>
              </a:rPr>
              <a:t>Since the start of 2021, there has been a series of forest fires in the Himachal Pradesh, Nagaland-Manipur border, Odisha, Madhya Pradesh, and Gujarat, including in wildlife sanctuaries.</a:t>
            </a:r>
          </a:p>
          <a:p>
            <a:r>
              <a:rPr lang="en-GB">
                <a:effectLst/>
                <a:latin typeface="Times New Roman" panose="02020603050405020304" pitchFamily="18" charset="0"/>
                <a:cs typeface="Times New Roman" panose="02020603050405020304" pitchFamily="18" charset="0"/>
              </a:rPr>
              <a:t>April-May is the season when forest fires take place in various parts of the country.</a:t>
            </a:r>
          </a:p>
          <a:p>
            <a:r>
              <a:rPr lang="en-GB">
                <a:effectLst/>
                <a:latin typeface="Times New Roman" panose="02020603050405020304" pitchFamily="18" charset="0"/>
                <a:cs typeface="Times New Roman" panose="02020603050405020304" pitchFamily="18" charset="0"/>
              </a:rPr>
              <a:t>But forest fires have been more frequent than usual in Uttarakhand and have also taken place during winter; dry soil caused by a weak monsoon is being seen as one of the causes.</a:t>
            </a:r>
          </a:p>
          <a:p>
            <a:r>
              <a:rPr lang="en-GB">
                <a:effectLst/>
                <a:latin typeface="Times New Roman" panose="02020603050405020304" pitchFamily="18" charset="0"/>
                <a:cs typeface="Times New Roman" panose="02020603050405020304" pitchFamily="18" charset="0"/>
              </a:rPr>
              <a:t>As of 2019, about 21.67% of the country’s geographical area is identified as forest, according to the India State of Forest Report 2019 (ISFR) released by the Forest Survey of India (FSI).  Tree cover makes up another 2.89% (95, 027 sq km).</a:t>
            </a:r>
          </a:p>
          <a:p>
            <a:r>
              <a:rPr lang="en-GB">
                <a:effectLst/>
                <a:latin typeface="Times New Roman" panose="02020603050405020304" pitchFamily="18" charset="0"/>
                <a:cs typeface="Times New Roman" panose="02020603050405020304" pitchFamily="18" charset="0"/>
              </a:rPr>
              <a:t>Forest fire is the uncontrolled fire that destroys large parts of the forest. They are a threat to the fauna and flora and destroy the biodiversity and the ecology of a region. Forest fire causes imbalances in nature and endangers biodiversity by destroying habitats and precious life. Incidents of forest fires have increased in recent years. The main reason for this is climate change fuelled by anthropogenic activity</a:t>
            </a:r>
          </a:p>
          <a:p>
            <a:r>
              <a:rPr lang="en-GB">
                <a:effectLst/>
                <a:latin typeface="Times New Roman" panose="02020603050405020304" pitchFamily="18" charset="0"/>
                <a:cs typeface="Times New Roman" panose="02020603050405020304" pitchFamily="18" charset="0"/>
              </a:rPr>
              <a:t>Globally, forest fires release billions of tons of CO</a:t>
            </a:r>
            <a:r>
              <a:rPr lang="en-GB" baseline="-25000">
                <a:effectLst/>
                <a:latin typeface="Times New Roman" panose="02020603050405020304" pitchFamily="18" charset="0"/>
                <a:cs typeface="Times New Roman" panose="02020603050405020304" pitchFamily="18" charset="0"/>
              </a:rPr>
              <a:t>2</a:t>
            </a:r>
            <a:r>
              <a:rPr lang="en-GB">
                <a:effectLst/>
                <a:latin typeface="Times New Roman" panose="02020603050405020304" pitchFamily="18" charset="0"/>
                <a:cs typeface="Times New Roman" panose="02020603050405020304" pitchFamily="18" charset="0"/>
              </a:rPr>
              <a:t> into the atmosphere, while hundreds of thousands of people are believed to die due to illnesses caused by exposure to smoke from forest fires and other landscape fires.</a:t>
            </a:r>
          </a:p>
          <a:p>
            <a:pPr marL="0" indent="0">
              <a:buNone/>
            </a:pPr>
            <a:endParaRPr lang="en-US" sz="32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3779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844722-4D50-E64E-BF26-A0C10BD88C16}"/>
              </a:ext>
            </a:extLst>
          </p:cNvPr>
          <p:cNvSpPr>
            <a:spLocks noGrp="1"/>
          </p:cNvSpPr>
          <p:nvPr>
            <p:ph idx="1"/>
          </p:nvPr>
        </p:nvSpPr>
        <p:spPr>
          <a:xfrm>
            <a:off x="416750" y="148442"/>
            <a:ext cx="11358500" cy="6047416"/>
          </a:xfrm>
        </p:spPr>
        <p:txBody>
          <a:bodyPr>
            <a:noAutofit/>
          </a:bodyPr>
          <a:lstStyle/>
          <a:p>
            <a:pPr marL="0" indent="0">
              <a:buNone/>
            </a:pPr>
            <a:r>
              <a:rPr lang="en-GB" sz="3200" b="1" i="0">
                <a:effectLst/>
                <a:latin typeface="Times New Roman" panose="02020603050405020304" pitchFamily="18" charset="0"/>
                <a:cs typeface="Times New Roman" panose="02020603050405020304" pitchFamily="18" charset="0"/>
              </a:rPr>
              <a:t>Causes of Forest Fires:</a:t>
            </a:r>
          </a:p>
          <a:p>
            <a:pPr marL="0" indent="0">
              <a:buNone/>
            </a:pPr>
            <a:r>
              <a:rPr lang="en-GB" sz="3200" b="1" i="0">
                <a:effectLst/>
                <a:latin typeface="Times New Roman" panose="02020603050405020304" pitchFamily="18" charset="0"/>
                <a:cs typeface="Times New Roman" panose="02020603050405020304" pitchFamily="18" charset="0"/>
              </a:rPr>
              <a:t>Anthropogenic causes (90% of all wildfires)</a:t>
            </a:r>
          </a:p>
          <a:p>
            <a:r>
              <a:rPr lang="en-GB" sz="3200" b="1" i="0">
                <a:effectLst/>
                <a:latin typeface="Times New Roman" panose="02020603050405020304" pitchFamily="18" charset="0"/>
                <a:cs typeface="Times New Roman" panose="02020603050405020304" pitchFamily="18" charset="0"/>
              </a:rPr>
              <a:t>Smoking: </a:t>
            </a:r>
            <a:r>
              <a:rPr lang="en-GB" sz="3200" b="0" i="0">
                <a:effectLst/>
                <a:latin typeface="Times New Roman" panose="02020603050405020304" pitchFamily="18" charset="0"/>
                <a:cs typeface="Times New Roman" panose="02020603050405020304" pitchFamily="18" charset="0"/>
              </a:rPr>
              <a:t>Smoking is the leading cause of fires and deaths globally. Habit of smoking while driving, walking or biking and then throwing away the cigarette butts without completely extinguishing it lead to forest fires. Smokers at times become negligent at extinguishing the cigarette butts after smoking.</a:t>
            </a:r>
          </a:p>
          <a:p>
            <a:r>
              <a:rPr lang="en-GB" sz="3200" b="1" i="0">
                <a:effectLst/>
                <a:latin typeface="Times New Roman" panose="02020603050405020304" pitchFamily="18" charset="0"/>
                <a:cs typeface="Times New Roman" panose="02020603050405020304" pitchFamily="18" charset="0"/>
              </a:rPr>
              <a:t>Campfires:</a:t>
            </a:r>
            <a:r>
              <a:rPr lang="en-GB" sz="3200" b="0" i="0">
                <a:effectLst/>
                <a:latin typeface="Times New Roman" panose="02020603050405020304" pitchFamily="18" charset="0"/>
                <a:cs typeface="Times New Roman" panose="02020603050405020304" pitchFamily="18" charset="0"/>
              </a:rPr>
              <a:t> During camping or outdoor activities people normally leave lit fires or combusting materials unattended to which ignite wildfires. It is a must for all lit fires and combusting materials to be totally extinguished after use to avoid wildfire disasters.</a:t>
            </a:r>
          </a:p>
          <a:p>
            <a:r>
              <a:rPr lang="en-GB" sz="3200" b="1" i="0">
                <a:effectLst/>
                <a:latin typeface="Times New Roman" panose="02020603050405020304" pitchFamily="18" charset="0"/>
                <a:cs typeface="Times New Roman" panose="02020603050405020304" pitchFamily="18" charset="0"/>
              </a:rPr>
              <a:t>Fireworks: </a:t>
            </a:r>
            <a:r>
              <a:rPr lang="en-GB" sz="3200" b="0" i="0">
                <a:effectLst/>
                <a:latin typeface="Times New Roman" panose="02020603050405020304" pitchFamily="18" charset="0"/>
                <a:cs typeface="Times New Roman" panose="02020603050405020304" pitchFamily="18" charset="0"/>
              </a:rPr>
              <a:t>Fireworks are used by humans for various reasons such as festivals. However, their explosive nature can start wildfires.</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3595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14A133-B2C6-6243-A3B7-FB60E8D61A80}"/>
              </a:ext>
            </a:extLst>
          </p:cNvPr>
          <p:cNvSpPr>
            <a:spLocks noGrp="1"/>
          </p:cNvSpPr>
          <p:nvPr>
            <p:ph idx="1"/>
          </p:nvPr>
        </p:nvSpPr>
        <p:spPr>
          <a:xfrm>
            <a:off x="420584" y="420584"/>
            <a:ext cx="11194968" cy="6321137"/>
          </a:xfrm>
        </p:spPr>
        <p:txBody>
          <a:bodyPr>
            <a:normAutofit lnSpcReduction="10000"/>
          </a:bodyPr>
          <a:lstStyle/>
          <a:p>
            <a:r>
              <a:rPr lang="en-GB" sz="3200" b="1" i="0">
                <a:effectLst/>
                <a:latin typeface="Times New Roman" panose="02020603050405020304" pitchFamily="18" charset="0"/>
                <a:cs typeface="Times New Roman" panose="02020603050405020304" pitchFamily="18" charset="0"/>
              </a:rPr>
              <a:t>Burning Debris: </a:t>
            </a:r>
            <a:r>
              <a:rPr lang="en-GB" sz="3200" b="0" i="0">
                <a:effectLst/>
                <a:latin typeface="Times New Roman" panose="02020603050405020304" pitchFamily="18" charset="0"/>
                <a:cs typeface="Times New Roman" panose="02020603050405020304" pitchFamily="18" charset="0"/>
              </a:rPr>
              <a:t>Wastes and trash are on several occasions burned to ashes as a way of reducing the accumulation of rubbish. What is left after burning the waste matter or trash is debris that burns slowly. This slowly burning debris can potentially set anything ablaze and start a wildfire because of the heat.</a:t>
            </a:r>
          </a:p>
          <a:p>
            <a:r>
              <a:rPr lang="en-GB" sz="3200" b="0" i="0">
                <a:effectLst/>
                <a:latin typeface="Times New Roman" panose="02020603050405020304" pitchFamily="18" charset="0"/>
                <a:cs typeface="Times New Roman" panose="02020603050405020304" pitchFamily="18" charset="0"/>
              </a:rPr>
              <a:t>In India, forest fires are most commonly reported during March and April, when the ground has large quantities of dry wood, logs, dead leaves, stumps, dry grass and weeds that can make forests easily go up in flames if there is a trigger.</a:t>
            </a:r>
          </a:p>
          <a:p>
            <a:r>
              <a:rPr lang="en-GB" sz="3200" b="0" i="0">
                <a:effectLst/>
                <a:latin typeface="Times New Roman" panose="02020603050405020304" pitchFamily="18" charset="0"/>
                <a:cs typeface="Times New Roman" panose="02020603050405020304" pitchFamily="18" charset="0"/>
              </a:rPr>
              <a:t>A major reason for forest fires in north-east India is </a:t>
            </a:r>
            <a:r>
              <a:rPr lang="en-GB" sz="3200" b="1" i="0">
                <a:effectLst/>
                <a:latin typeface="Times New Roman" panose="02020603050405020304" pitchFamily="18" charset="0"/>
                <a:cs typeface="Times New Roman" panose="02020603050405020304" pitchFamily="18" charset="0"/>
              </a:rPr>
              <a:t>slash-and-burn cultivation,</a:t>
            </a:r>
            <a:r>
              <a:rPr lang="en-GB" sz="3200" b="0" i="0">
                <a:effectLst/>
                <a:latin typeface="Times New Roman" panose="02020603050405020304" pitchFamily="18" charset="0"/>
                <a:cs typeface="Times New Roman" panose="02020603050405020304" pitchFamily="18" charset="0"/>
              </a:rPr>
              <a:t> commonly called jhum cultivation.</a:t>
            </a:r>
            <a:br>
              <a:rPr lang="en-GB" sz="3200">
                <a:latin typeface="Times New Roman" panose="02020603050405020304" pitchFamily="18" charset="0"/>
                <a:cs typeface="Times New Roman" panose="02020603050405020304" pitchFamily="18" charset="0"/>
              </a:rPr>
            </a:br>
            <a:r>
              <a:rPr lang="en-GB" sz="3200" b="0" i="0">
                <a:effectLst/>
                <a:latin typeface="Times New Roman" panose="02020603050405020304" pitchFamily="18" charset="0"/>
                <a:cs typeface="Times New Roman" panose="02020603050405020304" pitchFamily="18" charset="0"/>
              </a:rPr>
              <a:t>The north-east has tropical evergreen forests which are not likely to catch fire easily on their own like the dry deciduous forests of central and southern India.</a:t>
            </a:r>
          </a:p>
          <a:p>
            <a:endParaRPr lang="en-GB" b="0" i="0">
              <a:solidFill>
                <a:srgbClr val="000000"/>
              </a:solidFill>
              <a:effectLst/>
              <a:latin typeface="Inter var"/>
            </a:endParaRPr>
          </a:p>
          <a:p>
            <a:endParaRPr lang="en-US"/>
          </a:p>
        </p:txBody>
      </p:sp>
    </p:spTree>
    <p:extLst>
      <p:ext uri="{BB962C8B-B14F-4D97-AF65-F5344CB8AC3E}">
        <p14:creationId xmlns:p14="http://schemas.microsoft.com/office/powerpoint/2010/main" val="1633646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862AE8-0952-F44E-AEA3-79FE1E14BE62}"/>
              </a:ext>
            </a:extLst>
          </p:cNvPr>
          <p:cNvSpPr>
            <a:spLocks noGrp="1"/>
          </p:cNvSpPr>
          <p:nvPr>
            <p:ph idx="1"/>
          </p:nvPr>
        </p:nvSpPr>
        <p:spPr>
          <a:xfrm>
            <a:off x="408213" y="507176"/>
            <a:ext cx="11491851" cy="5669788"/>
          </a:xfrm>
        </p:spPr>
        <p:txBody>
          <a:bodyPr>
            <a:noAutofit/>
          </a:bodyPr>
          <a:lstStyle/>
          <a:p>
            <a:pPr marL="0" indent="0">
              <a:buNone/>
            </a:pPr>
            <a:r>
              <a:rPr lang="en-GB" sz="3200" b="1" i="0">
                <a:effectLst/>
                <a:latin typeface="Times New Roman" panose="02020603050405020304" pitchFamily="18" charset="0"/>
                <a:cs typeface="Times New Roman" panose="02020603050405020304" pitchFamily="18" charset="0"/>
              </a:rPr>
              <a:t>Natural Causes</a:t>
            </a:r>
          </a:p>
          <a:p>
            <a:r>
              <a:rPr lang="en-GB" sz="3200" b="1" i="0">
                <a:effectLst/>
                <a:latin typeface="Times New Roman" panose="02020603050405020304" pitchFamily="18" charset="0"/>
                <a:cs typeface="Times New Roman" panose="02020603050405020304" pitchFamily="18" charset="0"/>
              </a:rPr>
              <a:t>Lightning: </a:t>
            </a:r>
            <a:r>
              <a:rPr lang="en-GB" sz="3200" b="0" i="0">
                <a:effectLst/>
                <a:latin typeface="Times New Roman" panose="02020603050405020304" pitchFamily="18" charset="0"/>
                <a:cs typeface="Times New Roman" panose="02020603050405020304" pitchFamily="18" charset="0"/>
              </a:rPr>
              <a:t>A good number of wildfires are triggered by lightning. A lightning strike can produce a spark. Sometimes the lightning can strike power cables, trees, or rocks and any other thing and this can trigger a fire.</a:t>
            </a:r>
          </a:p>
          <a:p>
            <a:r>
              <a:rPr lang="en-GB" sz="3200" b="1" i="0">
                <a:effectLst/>
                <a:latin typeface="Times New Roman" panose="02020603050405020304" pitchFamily="18" charset="0"/>
                <a:cs typeface="Times New Roman" panose="02020603050405020304" pitchFamily="18" charset="0"/>
              </a:rPr>
              <a:t>Volcanic eruption:</a:t>
            </a:r>
            <a:r>
              <a:rPr lang="en-GB" sz="3200" b="0" i="0">
                <a:effectLst/>
                <a:latin typeface="Times New Roman" panose="02020603050405020304" pitchFamily="18" charset="0"/>
                <a:cs typeface="Times New Roman" panose="02020603050405020304" pitchFamily="18" charset="0"/>
              </a:rPr>
              <a:t> Hot magma in the earth’s crust is usually expelled out as lava during a volcanic eruption. The hot lava then flows into nearby fields or lands to start wildfires.</a:t>
            </a:r>
          </a:p>
          <a:p>
            <a:r>
              <a:rPr lang="en-GB" sz="3200" b="1" i="0">
                <a:effectLst/>
                <a:latin typeface="Times New Roman" panose="02020603050405020304" pitchFamily="18" charset="0"/>
                <a:cs typeface="Times New Roman" panose="02020603050405020304" pitchFamily="18" charset="0"/>
              </a:rPr>
              <a:t>Heat patterns: </a:t>
            </a:r>
            <a:r>
              <a:rPr lang="en-GB" sz="3200" b="0" i="0">
                <a:effectLst/>
                <a:latin typeface="Times New Roman" panose="02020603050405020304" pitchFamily="18" charset="0"/>
                <a:cs typeface="Times New Roman" panose="02020603050405020304" pitchFamily="18" charset="0"/>
              </a:rPr>
              <a:t>Increased temperatures due to global warming are making the forests more vulnerable. Rising atmospheric temperatures and dryness (low humidity) make favorable circumstances for a fire to start.</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9357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3A9D41-A1DC-7347-9653-442197D95D18}"/>
              </a:ext>
            </a:extLst>
          </p:cNvPr>
          <p:cNvSpPr>
            <a:spLocks noGrp="1"/>
          </p:cNvSpPr>
          <p:nvPr>
            <p:ph idx="1"/>
          </p:nvPr>
        </p:nvSpPr>
        <p:spPr>
          <a:xfrm>
            <a:off x="272142" y="371104"/>
            <a:ext cx="11541331" cy="6209805"/>
          </a:xfrm>
        </p:spPr>
        <p:txBody>
          <a:bodyPr>
            <a:normAutofit fontScale="77500" lnSpcReduction="20000"/>
          </a:bodyPr>
          <a:lstStyle/>
          <a:p>
            <a:r>
              <a:rPr lang="en-GB" sz="4100" b="1" i="0">
                <a:effectLst/>
                <a:latin typeface="Times New Roman" panose="02020603050405020304" pitchFamily="18" charset="0"/>
                <a:cs typeface="Times New Roman" panose="02020603050405020304" pitchFamily="18" charset="0"/>
              </a:rPr>
              <a:t>Why are forest fires difficult to control?</a:t>
            </a:r>
          </a:p>
          <a:p>
            <a:r>
              <a:rPr lang="en-GB" sz="4100" b="0" i="0">
                <a:effectLst/>
                <a:latin typeface="Times New Roman" panose="02020603050405020304" pitchFamily="18" charset="0"/>
                <a:cs typeface="Times New Roman" panose="02020603050405020304" pitchFamily="18" charset="0"/>
              </a:rPr>
              <a:t>The locality of the forest and access to it pose hurdles in initiating firefighting efforts.</a:t>
            </a:r>
          </a:p>
          <a:p>
            <a:r>
              <a:rPr lang="en-GB" sz="4100" b="0" i="0">
                <a:effectLst/>
                <a:latin typeface="Times New Roman" panose="02020603050405020304" pitchFamily="18" charset="0"/>
                <a:cs typeface="Times New Roman" panose="02020603050405020304" pitchFamily="18" charset="0"/>
              </a:rPr>
              <a:t>During peak season, shortage of staff is another challenge in dispatching firefighting teams.</a:t>
            </a:r>
          </a:p>
          <a:p>
            <a:r>
              <a:rPr lang="en-GB" sz="4100" b="0" i="0">
                <a:effectLst/>
                <a:latin typeface="Times New Roman" panose="02020603050405020304" pitchFamily="18" charset="0"/>
                <a:cs typeface="Times New Roman" panose="02020603050405020304" pitchFamily="18" charset="0"/>
              </a:rPr>
              <a:t>Timely mobilization of forest staff, fuel and equipment, depending on the type of fire, through the thick forests, remain challenges.</a:t>
            </a:r>
          </a:p>
          <a:p>
            <a:r>
              <a:rPr lang="en-GB" sz="4100" b="0" i="0">
                <a:effectLst/>
                <a:latin typeface="Times New Roman" panose="02020603050405020304" pitchFamily="18" charset="0"/>
                <a:cs typeface="Times New Roman" panose="02020603050405020304" pitchFamily="18" charset="0"/>
              </a:rPr>
              <a:t>As it is impossible to transport heavy vehicles loaded with water into the thick forests, a majority of fire dousing is initiated manually, using blowers and similar devices.</a:t>
            </a:r>
          </a:p>
          <a:p>
            <a:r>
              <a:rPr lang="en-GB" sz="4100" b="0" i="0">
                <a:effectLst/>
                <a:latin typeface="Times New Roman" panose="02020603050405020304" pitchFamily="18" charset="0"/>
                <a:cs typeface="Times New Roman" panose="02020603050405020304" pitchFamily="18" charset="0"/>
              </a:rPr>
              <a:t>But there have been incidents when forest fires were brought under control using helicopter services.</a:t>
            </a:r>
          </a:p>
          <a:p>
            <a:r>
              <a:rPr lang="en-GB" sz="4100" b="0" i="0">
                <a:effectLst/>
                <a:latin typeface="Times New Roman" panose="02020603050405020304" pitchFamily="18" charset="0"/>
                <a:cs typeface="Times New Roman" panose="02020603050405020304" pitchFamily="18" charset="0"/>
              </a:rPr>
              <a:t>Wind speed and direction play a critical role in bringing a forest fire under control. The fire often spreads in the direction of the winds and towards higher elevations.</a:t>
            </a:r>
          </a:p>
          <a:p>
            <a:endParaRPr lang="en-GB" b="1" i="0">
              <a:solidFill>
                <a:srgbClr val="000000"/>
              </a:solidFill>
              <a:effectLst/>
              <a:latin typeface="Inter var"/>
            </a:endParaRPr>
          </a:p>
        </p:txBody>
      </p:sp>
    </p:spTree>
    <p:extLst>
      <p:ext uri="{BB962C8B-B14F-4D97-AF65-F5344CB8AC3E}">
        <p14:creationId xmlns:p14="http://schemas.microsoft.com/office/powerpoint/2010/main" val="2291476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7762B3-1F91-A849-9A7A-DD5ABCB08182}"/>
              </a:ext>
            </a:extLst>
          </p:cNvPr>
          <p:cNvSpPr>
            <a:spLocks noGrp="1"/>
          </p:cNvSpPr>
          <p:nvPr>
            <p:ph idx="1"/>
          </p:nvPr>
        </p:nvSpPr>
        <p:spPr>
          <a:xfrm>
            <a:off x="284513" y="197922"/>
            <a:ext cx="11343409" cy="6462156"/>
          </a:xfrm>
        </p:spPr>
        <p:txBody>
          <a:bodyPr>
            <a:normAutofit fontScale="92500" lnSpcReduction="10000"/>
          </a:bodyPr>
          <a:lstStyle/>
          <a:p>
            <a:pPr marL="0" indent="0">
              <a:buNone/>
            </a:pPr>
            <a:r>
              <a:rPr lang="en-GB" sz="3200" b="1" i="0">
                <a:effectLst/>
                <a:latin typeface="Times New Roman" panose="02020603050405020304" pitchFamily="18" charset="0"/>
                <a:cs typeface="Times New Roman" panose="02020603050405020304" pitchFamily="18" charset="0"/>
              </a:rPr>
              <a:t>Impact of forest fires on ecosystems:</a:t>
            </a:r>
            <a:endParaRPr lang="en-GB" sz="3200" b="0" i="0">
              <a:effectLst/>
              <a:latin typeface="Times New Roman" panose="02020603050405020304" pitchFamily="18" charset="0"/>
              <a:cs typeface="Times New Roman" panose="02020603050405020304" pitchFamily="18" charset="0"/>
            </a:endParaRPr>
          </a:p>
          <a:p>
            <a:r>
              <a:rPr lang="en-GB" sz="3200" b="1" i="0">
                <a:effectLst/>
                <a:latin typeface="Times New Roman" panose="02020603050405020304" pitchFamily="18" charset="0"/>
                <a:cs typeface="Times New Roman" panose="02020603050405020304" pitchFamily="18" charset="0"/>
              </a:rPr>
              <a:t>Loss of Ecosystems and Biodiversity: </a:t>
            </a:r>
            <a:r>
              <a:rPr lang="en-GB" sz="3200" b="0" i="0">
                <a:effectLst/>
                <a:latin typeface="Times New Roman" panose="02020603050405020304" pitchFamily="18" charset="0"/>
                <a:cs typeface="Times New Roman" panose="02020603050405020304" pitchFamily="18" charset="0"/>
              </a:rPr>
              <a:t>Forest fires destroy the habitats and the intricate relationships of diverse flora and fauna leading to loss of ecosystems and biodiversity.</a:t>
            </a:r>
          </a:p>
          <a:p>
            <a:r>
              <a:rPr lang="en-GB" sz="3200" b="0" i="0">
                <a:effectLst/>
                <a:latin typeface="Times New Roman" panose="02020603050405020304" pitchFamily="18" charset="0"/>
                <a:cs typeface="Times New Roman" panose="02020603050405020304" pitchFamily="18" charset="0"/>
              </a:rPr>
              <a:t>Wildfires damage the habitable and adaptable land for specific animal and plant species.</a:t>
            </a:r>
          </a:p>
          <a:p>
            <a:r>
              <a:rPr lang="en-GB" sz="3200" b="0" i="0">
                <a:effectLst/>
                <a:latin typeface="Times New Roman" panose="02020603050405020304" pitchFamily="18" charset="0"/>
                <a:cs typeface="Times New Roman" panose="02020603050405020304" pitchFamily="18" charset="0"/>
              </a:rPr>
              <a:t>Besides, wildfires can even lead to extinction for certain animals.</a:t>
            </a:r>
          </a:p>
          <a:p>
            <a:r>
              <a:rPr lang="en-GB" sz="3200" b="0" i="0">
                <a:effectLst/>
                <a:latin typeface="Times New Roman" panose="02020603050405020304" pitchFamily="18" charset="0"/>
                <a:cs typeface="Times New Roman" panose="02020603050405020304" pitchFamily="18" charset="0"/>
              </a:rPr>
              <a:t>Wildfires can be so severe that they decimate the habits and critical relationships of plants and animals causing loss of ecosystem.</a:t>
            </a:r>
          </a:p>
          <a:p>
            <a:r>
              <a:rPr lang="en-GB" sz="3200" b="1" i="0">
                <a:effectLst/>
                <a:latin typeface="Times New Roman" panose="02020603050405020304" pitchFamily="18" charset="0"/>
                <a:cs typeface="Times New Roman" panose="02020603050405020304" pitchFamily="18" charset="0"/>
              </a:rPr>
              <a:t>Forest Degradation:</a:t>
            </a:r>
            <a:r>
              <a:rPr lang="en-GB" sz="3200" b="0" i="0">
                <a:effectLst/>
                <a:latin typeface="Times New Roman" panose="02020603050405020304" pitchFamily="18" charset="0"/>
                <a:cs typeface="Times New Roman" panose="02020603050405020304" pitchFamily="18" charset="0"/>
              </a:rPr>
              <a:t> Forest fires especially that commonly happen in dry tropical forests are a major cause of forest degradation. Almost every year, forest fires are witnessed across different forest regions which persistently reduce the quality of certain forest features like soil fertility, biodiversity, and ecosystems.</a:t>
            </a:r>
          </a:p>
          <a:p>
            <a:endParaRPr lang="en-GB" b="0" i="0">
              <a:solidFill>
                <a:srgbClr val="000000"/>
              </a:solidFill>
              <a:effectLst/>
              <a:latin typeface="Open Sans" panose="020B0606030504020204" pitchFamily="34" charset="0"/>
            </a:endParaRPr>
          </a:p>
        </p:txBody>
      </p:sp>
    </p:spTree>
    <p:extLst>
      <p:ext uri="{BB962C8B-B14F-4D97-AF65-F5344CB8AC3E}">
        <p14:creationId xmlns:p14="http://schemas.microsoft.com/office/powerpoint/2010/main" val="3751217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A9916C-11BC-074F-9334-714295852925}"/>
              </a:ext>
            </a:extLst>
          </p:cNvPr>
          <p:cNvSpPr>
            <a:spLocks noGrp="1"/>
          </p:cNvSpPr>
          <p:nvPr>
            <p:ph idx="1"/>
          </p:nvPr>
        </p:nvSpPr>
        <p:spPr>
          <a:xfrm>
            <a:off x="222661" y="284513"/>
            <a:ext cx="11665033" cy="6246916"/>
          </a:xfrm>
        </p:spPr>
        <p:txBody>
          <a:bodyPr>
            <a:normAutofit fontScale="77500" lnSpcReduction="20000"/>
          </a:bodyPr>
          <a:lstStyle/>
          <a:p>
            <a:r>
              <a:rPr lang="en-GB" sz="4100" b="1" i="0">
                <a:effectLst/>
                <a:latin typeface="Times New Roman" panose="02020603050405020304" pitchFamily="18" charset="0"/>
                <a:cs typeface="Times New Roman" panose="02020603050405020304" pitchFamily="18" charset="0"/>
              </a:rPr>
              <a:t>Air Pollution: </a:t>
            </a:r>
            <a:r>
              <a:rPr lang="en-GB" sz="4100" b="0" i="0">
                <a:effectLst/>
                <a:latin typeface="Times New Roman" panose="02020603050405020304" pitchFamily="18" charset="0"/>
                <a:cs typeface="Times New Roman" panose="02020603050405020304" pitchFamily="18" charset="0"/>
              </a:rPr>
              <a:t>Living plant matter purifies the atmospheric air we depend on for respiration. They achieve this by taking in carbon dioxide, greenhouse gases, and air impurities and by producing oxygen. In addition, the huge clouds of smoke instigated by wildfires lead to massive air pollution.</a:t>
            </a:r>
          </a:p>
          <a:p>
            <a:r>
              <a:rPr lang="en-GB" sz="4100" b="1" i="0">
                <a:effectLst/>
                <a:latin typeface="Times New Roman" panose="02020603050405020304" pitchFamily="18" charset="0"/>
                <a:cs typeface="Times New Roman" panose="02020603050405020304" pitchFamily="18" charset="0"/>
              </a:rPr>
              <a:t>Global Warming: </a:t>
            </a:r>
            <a:r>
              <a:rPr lang="en-GB" sz="4100" b="0" i="0">
                <a:effectLst/>
                <a:latin typeface="Times New Roman" panose="02020603050405020304" pitchFamily="18" charset="0"/>
                <a:cs typeface="Times New Roman" panose="02020603050405020304" pitchFamily="18" charset="0"/>
              </a:rPr>
              <a:t>When plant life is exterminated by fires, the quality of air we breathe in declines and greenhouse gasses increase in the atmosphere leading to climate change and global warming. Trees and vegetation when are burned, it means more greenhouse gases increases in the atmosphere, resulting in global warming</a:t>
            </a:r>
          </a:p>
          <a:p>
            <a:r>
              <a:rPr lang="en-GB" sz="4100" b="1" i="0">
                <a:effectLst/>
                <a:latin typeface="Times New Roman" panose="02020603050405020304" pitchFamily="18" charset="0"/>
                <a:cs typeface="Times New Roman" panose="02020603050405020304" pitchFamily="18" charset="0"/>
              </a:rPr>
              <a:t>Soil Degradation: </a:t>
            </a:r>
            <a:r>
              <a:rPr lang="en-GB" sz="4100" b="0" i="0">
                <a:effectLst/>
                <a:latin typeface="Times New Roman" panose="02020603050405020304" pitchFamily="18" charset="0"/>
                <a:cs typeface="Times New Roman" panose="02020603050405020304" pitchFamily="18" charset="0"/>
              </a:rPr>
              <a:t>Forest soils are loaded with nutrients released from decaying forest debris. Forest fires kill beneficial soil microorganisms that are responsible for breaking down the soil and promoting soil microbial activities. The burning of trees and vegetation cover also leaves the soil bare making it readily vulnerable to soil erosion.</a:t>
            </a:r>
          </a:p>
          <a:p>
            <a:endParaRPr lang="en-GB" b="0" i="0">
              <a:solidFill>
                <a:srgbClr val="000000"/>
              </a:solidFill>
              <a:effectLst/>
              <a:latin typeface="Open Sans" panose="020B0606030504020204" pitchFamily="34" charset="0"/>
            </a:endParaRPr>
          </a:p>
        </p:txBody>
      </p:sp>
    </p:spTree>
    <p:extLst>
      <p:ext uri="{BB962C8B-B14F-4D97-AF65-F5344CB8AC3E}">
        <p14:creationId xmlns:p14="http://schemas.microsoft.com/office/powerpoint/2010/main" val="3184026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540409-96B9-044F-9975-B230015610C9}"/>
              </a:ext>
            </a:extLst>
          </p:cNvPr>
          <p:cNvSpPr>
            <a:spLocks noGrp="1"/>
          </p:cNvSpPr>
          <p:nvPr>
            <p:ph idx="1"/>
          </p:nvPr>
        </p:nvSpPr>
        <p:spPr>
          <a:xfrm>
            <a:off x="284513" y="346364"/>
            <a:ext cx="11528961" cy="6048993"/>
          </a:xfrm>
        </p:spPr>
        <p:txBody>
          <a:bodyPr>
            <a:normAutofit fontScale="85000" lnSpcReduction="10000"/>
          </a:bodyPr>
          <a:lstStyle/>
          <a:p>
            <a:r>
              <a:rPr lang="en-GB" sz="3500" b="1" i="0">
                <a:effectLst/>
                <a:latin typeface="Times New Roman" panose="02020603050405020304" pitchFamily="18" charset="0"/>
                <a:cs typeface="Times New Roman" panose="02020603050405020304" pitchFamily="18" charset="0"/>
              </a:rPr>
              <a:t>Destruction of Watersheds: </a:t>
            </a:r>
            <a:r>
              <a:rPr lang="en-GB" sz="3500" b="0" i="0">
                <a:effectLst/>
                <a:latin typeface="Times New Roman" panose="02020603050405020304" pitchFamily="18" charset="0"/>
                <a:cs typeface="Times New Roman" panose="02020603050405020304" pitchFamily="18" charset="0"/>
              </a:rPr>
              <a:t>Trees and vegetation cover acts as watershed protectors since approximately all the water comes from forest-derived water tables. Whenever they burn, the natural protection systems for water tables, streams, and rivers may be affected.</a:t>
            </a:r>
          </a:p>
          <a:p>
            <a:pPr marL="0" indent="0">
              <a:buNone/>
            </a:pPr>
            <a:r>
              <a:rPr lang="en-GB" sz="3500" b="1" i="0">
                <a:effectLst/>
                <a:latin typeface="Times New Roman" panose="02020603050405020304" pitchFamily="18" charset="0"/>
                <a:cs typeface="Times New Roman" panose="02020603050405020304" pitchFamily="18" charset="0"/>
              </a:rPr>
              <a:t>Measures to prevent forest fires:</a:t>
            </a:r>
            <a:endParaRPr lang="en-GB" sz="3500" b="0" i="0">
              <a:effectLst/>
              <a:latin typeface="Times New Roman" panose="02020603050405020304" pitchFamily="18" charset="0"/>
              <a:cs typeface="Times New Roman" panose="02020603050405020304" pitchFamily="18" charset="0"/>
            </a:endParaRPr>
          </a:p>
          <a:p>
            <a:r>
              <a:rPr lang="en-GB" sz="3500" b="1" i="0">
                <a:effectLst/>
                <a:latin typeface="Times New Roman" panose="02020603050405020304" pitchFamily="18" charset="0"/>
                <a:cs typeface="Times New Roman" panose="02020603050405020304" pitchFamily="18" charset="0"/>
              </a:rPr>
              <a:t>Policy:</a:t>
            </a:r>
            <a:r>
              <a:rPr lang="en-GB" sz="3500" b="0" i="0">
                <a:effectLst/>
                <a:latin typeface="Times New Roman" panose="02020603050405020304" pitchFamily="18" charset="0"/>
                <a:cs typeface="Times New Roman" panose="02020603050405020304" pitchFamily="18" charset="0"/>
              </a:rPr>
              <a:t> A national policy is required to consolidate existing guidelines and to issue comprehensive guidelines which should be aligned with the climate change policies. The policy should also define the respective roles and responsibilities of the MoEFCC, state forest departments, and disaster agencies, and establish a mechanism for the provision of regular funding to the states.</a:t>
            </a:r>
          </a:p>
          <a:p>
            <a:r>
              <a:rPr lang="en-GB" sz="3500" b="1" i="0">
                <a:effectLst/>
                <a:latin typeface="Times New Roman" panose="02020603050405020304" pitchFamily="18" charset="0"/>
                <a:cs typeface="Times New Roman" panose="02020603050405020304" pitchFamily="18" charset="0"/>
              </a:rPr>
              <a:t>Human Capital: </a:t>
            </a:r>
            <a:r>
              <a:rPr lang="en-GB" sz="3500" b="0" i="0">
                <a:effectLst/>
                <a:latin typeface="Times New Roman" panose="02020603050405020304" pitchFamily="18" charset="0"/>
                <a:cs typeface="Times New Roman" panose="02020603050405020304" pitchFamily="18" charset="0"/>
              </a:rPr>
              <a:t>Ground-based detection will continue to be essential along with the introduction of new remote sensing technologies. So, training should be provided to field officers, seasonal fire watchers, and community volunteers involved in firefighting.</a:t>
            </a:r>
          </a:p>
          <a:p>
            <a:endParaRPr lang="en-GB" b="0" i="0">
              <a:solidFill>
                <a:srgbClr val="000000"/>
              </a:solidFill>
              <a:effectLst/>
              <a:latin typeface="Open Sans" panose="020B0606030504020204" pitchFamily="34" charset="0"/>
            </a:endParaRPr>
          </a:p>
        </p:txBody>
      </p:sp>
    </p:spTree>
    <p:extLst>
      <p:ext uri="{BB962C8B-B14F-4D97-AF65-F5344CB8AC3E}">
        <p14:creationId xmlns:p14="http://schemas.microsoft.com/office/powerpoint/2010/main" val="41678947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13</Slides>
  <Notes>0</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4</cp:revision>
  <dcterms:created xsi:type="dcterms:W3CDTF">2021-06-14T19:14:24Z</dcterms:created>
  <dcterms:modified xsi:type="dcterms:W3CDTF">2021-07-13T04:50:58Z</dcterms:modified>
</cp:coreProperties>
</file>