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A6A0-3398-EF4E-8DDE-474751DAAEC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AE6CBCF-B13B-2E4D-8A2B-6525468A8D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F162253-2159-CD4F-93CB-A4AD7E7C5D74}"/>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29EED167-6B84-744A-A280-635E392BA8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137608-7B70-C14B-80E5-F5AD63E19A83}"/>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310909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6EC04-98B5-BE49-9507-E5405261099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381F35C-E188-EC4B-A2B2-10AA22BFB43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F2EAE67-6875-CD4C-9FF3-1575943B8290}"/>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BE4E49CE-2FAC-A141-A0E9-8BB971D032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29035F-9E70-5847-99D8-072704BC7849}"/>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4209318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7B046A-A0AB-084A-8129-1CBE1FA18483}"/>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E7ECFAF-7B64-0A41-A7B0-F0FA0E82852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7C4985B-AD5D-C946-93FD-B68DBF3D67AA}"/>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499A2DF2-8D7F-4344-8C95-480746BAD7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C85A5-2A93-C34D-B60A-57D3EE159E69}"/>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3292723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9BD1A-650F-D94D-80D1-78FC6353148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5825961-0F0F-F749-9730-549E310DC4D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ECB405-58B5-2B42-95CA-FD22168C4719}"/>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2FA7B6BB-DC22-3249-8841-5F318AA9EB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64D412-AA56-2441-9FC4-0F9D3885B9DF}"/>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2381329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A70A-582C-DF4F-8F4F-656CD07207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2DB5A682-E23D-3641-A490-27F6DD27C8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1F6F5CC-65E3-FA40-8685-34A5E4194B98}"/>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6A3C9C58-0F3E-D046-923F-6AE29451A1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8FDEB1-89C9-0A4B-B607-4E85C3CD82A4}"/>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210743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6FE56-97F8-244C-AE73-B6DF457E8B2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AD5CD54-1EF0-3349-8CFF-EA2E936580E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047E8BC-A547-8545-B13B-20A0B36505E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0E606A0D-9450-3246-8C47-881301AE86B8}"/>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6" name="Footer Placeholder 5">
            <a:extLst>
              <a:ext uri="{FF2B5EF4-FFF2-40B4-BE49-F238E27FC236}">
                <a16:creationId xmlns:a16="http://schemas.microsoft.com/office/drawing/2014/main" id="{C5345659-4594-AF43-A38F-7220BC17CD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0025CE-DFF7-0143-8224-D600729A93BE}"/>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963961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0D10A-7B58-CE43-9D17-B3BCA8B3BDF1}"/>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62B513B-639F-E746-9874-710896D05D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5032819-FB50-D24D-A147-46BF1AB4D8B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844E6BEE-A49C-C44B-96BF-0739BB0C9E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E705E3C-0132-B94D-86F9-23C6397CB97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DCFB5B4-CFBB-6946-ABB4-2C982433E5A2}"/>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8" name="Footer Placeholder 7">
            <a:extLst>
              <a:ext uri="{FF2B5EF4-FFF2-40B4-BE49-F238E27FC236}">
                <a16:creationId xmlns:a16="http://schemas.microsoft.com/office/drawing/2014/main" id="{0584922E-2676-844D-BB38-13B2A2D856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C6880AB-DB26-D34E-8E8B-E77E81ADB3AC}"/>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2569865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A9918-0809-A840-8821-8DB101FFC2B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1672E48-0844-F042-BFA3-23272406AF00}"/>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4" name="Footer Placeholder 3">
            <a:extLst>
              <a:ext uri="{FF2B5EF4-FFF2-40B4-BE49-F238E27FC236}">
                <a16:creationId xmlns:a16="http://schemas.microsoft.com/office/drawing/2014/main" id="{BC386016-122B-4A42-8652-B623A90B80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19763F-4207-DB49-B874-FD3B264ADD57}"/>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2580877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2EA889-DB22-DE4A-A25A-1E711F61D25A}"/>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3" name="Footer Placeholder 2">
            <a:extLst>
              <a:ext uri="{FF2B5EF4-FFF2-40B4-BE49-F238E27FC236}">
                <a16:creationId xmlns:a16="http://schemas.microsoft.com/office/drawing/2014/main" id="{F853E84B-86E8-5248-9050-761B5DAB9F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1A719D6-4E94-1440-9523-9B1C4F3655B7}"/>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2112199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C9F37-1F20-2142-8A8F-5CB8E3F27CB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D7BBDFE-85C9-1845-9D6E-9D0551B915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6E36126-F667-EE44-8999-D335937BFC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AF67CC7-C724-E14C-9DEF-2609DBD3A365}"/>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6" name="Footer Placeholder 5">
            <a:extLst>
              <a:ext uri="{FF2B5EF4-FFF2-40B4-BE49-F238E27FC236}">
                <a16:creationId xmlns:a16="http://schemas.microsoft.com/office/drawing/2014/main" id="{06B2542A-7A8F-6F42-9EFA-FD8808541E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920819-4248-D749-9AA8-D21FCAC141B5}"/>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3819123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807A4-3270-9445-AAF8-D38E58CBC6F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4A49056A-6899-E649-B6FF-836335EE56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B7CF62-BB4A-314C-99A2-907E70F24D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6A90103-77D2-7649-A47C-816F43B4DE9B}"/>
              </a:ext>
            </a:extLst>
          </p:cNvPr>
          <p:cNvSpPr>
            <a:spLocks noGrp="1"/>
          </p:cNvSpPr>
          <p:nvPr>
            <p:ph type="dt" sz="half" idx="10"/>
          </p:nvPr>
        </p:nvSpPr>
        <p:spPr/>
        <p:txBody>
          <a:bodyPr/>
          <a:lstStyle/>
          <a:p>
            <a:fld id="{6BCCCE9D-D227-744A-A74F-FB9314EEEDCF}" type="datetimeFigureOut">
              <a:rPr lang="en-US" smtClean="0"/>
              <a:t>7/13/2021</a:t>
            </a:fld>
            <a:endParaRPr lang="en-US"/>
          </a:p>
        </p:txBody>
      </p:sp>
      <p:sp>
        <p:nvSpPr>
          <p:cNvPr id="6" name="Footer Placeholder 5">
            <a:extLst>
              <a:ext uri="{FF2B5EF4-FFF2-40B4-BE49-F238E27FC236}">
                <a16:creationId xmlns:a16="http://schemas.microsoft.com/office/drawing/2014/main" id="{9CEB665E-32B7-5944-911B-EC9DD1349A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F51659-8223-004A-BCA9-35007C395ED4}"/>
              </a:ext>
            </a:extLst>
          </p:cNvPr>
          <p:cNvSpPr>
            <a:spLocks noGrp="1"/>
          </p:cNvSpPr>
          <p:nvPr>
            <p:ph type="sldNum" sz="quarter" idx="12"/>
          </p:nvPr>
        </p:nvSpPr>
        <p:spPr/>
        <p:txBody>
          <a:bodyPr/>
          <a:lstStyle/>
          <a:p>
            <a:fld id="{0D38AB90-A04B-D845-8552-CB61F517A3B3}" type="slidenum">
              <a:rPr lang="en-US" smtClean="0"/>
              <a:t>‹#›</a:t>
            </a:fld>
            <a:endParaRPr lang="en-US"/>
          </a:p>
        </p:txBody>
      </p:sp>
    </p:spTree>
    <p:extLst>
      <p:ext uri="{BB962C8B-B14F-4D97-AF65-F5344CB8AC3E}">
        <p14:creationId xmlns:p14="http://schemas.microsoft.com/office/powerpoint/2010/main" val="3232392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CF062B-2542-ED49-8017-74C7C602AF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0A519E75-D46D-0241-82E7-76057443A0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1CFD434-6141-A04C-BAE2-88F595D0C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CCE9D-D227-744A-A74F-FB9314EEEDCF}" type="datetimeFigureOut">
              <a:rPr lang="en-US" smtClean="0"/>
              <a:t>7/13/2021</a:t>
            </a:fld>
            <a:endParaRPr lang="en-US"/>
          </a:p>
        </p:txBody>
      </p:sp>
      <p:sp>
        <p:nvSpPr>
          <p:cNvPr id="5" name="Footer Placeholder 4">
            <a:extLst>
              <a:ext uri="{FF2B5EF4-FFF2-40B4-BE49-F238E27FC236}">
                <a16:creationId xmlns:a16="http://schemas.microsoft.com/office/drawing/2014/main" id="{8AF61307-F1E4-EC4D-A953-2E34F33B96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60E5D7-C93F-2147-BE0F-76963C27B3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38AB90-A04B-D845-8552-CB61F517A3B3}" type="slidenum">
              <a:rPr lang="en-US" smtClean="0"/>
              <a:t>‹#›</a:t>
            </a:fld>
            <a:endParaRPr lang="en-US"/>
          </a:p>
        </p:txBody>
      </p:sp>
    </p:spTree>
    <p:extLst>
      <p:ext uri="{BB962C8B-B14F-4D97-AF65-F5344CB8AC3E}">
        <p14:creationId xmlns:p14="http://schemas.microsoft.com/office/powerpoint/2010/main" val="32441989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FC59763-0D74-D04E-B43B-1748E92F98F1}"/>
              </a:ext>
            </a:extLst>
          </p:cNvPr>
          <p:cNvSpPr>
            <a:spLocks noGrp="1"/>
          </p:cNvSpPr>
          <p:nvPr>
            <p:ph type="subTitle" idx="1"/>
          </p:nvPr>
        </p:nvSpPr>
        <p:spPr>
          <a:xfrm>
            <a:off x="556656" y="222661"/>
            <a:ext cx="10737272" cy="5603669"/>
          </a:xfrm>
        </p:spPr>
        <p:txBody>
          <a:bodyPr/>
          <a:lstStyle/>
          <a:p>
            <a:endParaRPr lang="en-US" b="1"/>
          </a:p>
          <a:p>
            <a:endParaRPr lang="en-US" b="1"/>
          </a:p>
          <a:p>
            <a:endParaRPr lang="en-US" b="1"/>
          </a:p>
          <a:p>
            <a:r>
              <a:rPr lang="en-US" sz="4400" b="1"/>
              <a:t>4</a:t>
            </a:r>
            <a:r>
              <a:rPr lang="en-US" sz="4400" b="1" baseline="30000"/>
              <a:t>th</a:t>
            </a:r>
            <a:r>
              <a:rPr lang="en-US" sz="4400" b="1"/>
              <a:t> Semester</a:t>
            </a:r>
          </a:p>
          <a:p>
            <a:r>
              <a:rPr lang="en-US" sz="4400" b="1"/>
              <a:t>Paper-4016</a:t>
            </a:r>
          </a:p>
          <a:p>
            <a:r>
              <a:rPr lang="en-US" sz="4400" b="1"/>
              <a:t>ENVIRONMENTAL GEOGRAPHY AND DISASTER MANAGEMENT</a:t>
            </a:r>
          </a:p>
        </p:txBody>
      </p:sp>
    </p:spTree>
    <p:extLst>
      <p:ext uri="{BB962C8B-B14F-4D97-AF65-F5344CB8AC3E}">
        <p14:creationId xmlns:p14="http://schemas.microsoft.com/office/powerpoint/2010/main" val="34075230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B9B36A-190D-AD40-ACC0-55C05D9C643E}"/>
              </a:ext>
            </a:extLst>
          </p:cNvPr>
          <p:cNvSpPr>
            <a:spLocks noGrp="1"/>
          </p:cNvSpPr>
          <p:nvPr>
            <p:ph idx="1"/>
          </p:nvPr>
        </p:nvSpPr>
        <p:spPr>
          <a:xfrm>
            <a:off x="136071" y="98961"/>
            <a:ext cx="12055929" cy="6593279"/>
          </a:xfrm>
        </p:spPr>
        <p:txBody>
          <a:bodyPr>
            <a:normAutofit fontScale="92500" lnSpcReduction="10000"/>
          </a:bodyPr>
          <a:lstStyle/>
          <a:p>
            <a:r>
              <a:rPr lang="en-GB" sz="3200" b="0" i="0">
                <a:solidFill>
                  <a:srgbClr val="353535"/>
                </a:solidFill>
                <a:effectLst/>
                <a:latin typeface="Times New Roman" panose="02020603050405020304" pitchFamily="18" charset="0"/>
                <a:cs typeface="Times New Roman" panose="02020603050405020304" pitchFamily="18" charset="0"/>
              </a:rPr>
              <a:t>This causes sliding of buildings, roads and other infrastructures.</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Collapse</a:t>
            </a:r>
            <a:r>
              <a:rPr lang="en-GB" sz="3200" b="0" i="0">
                <a:solidFill>
                  <a:srgbClr val="353535"/>
                </a:solidFill>
                <a:effectLst/>
                <a:latin typeface="Times New Roman" panose="02020603050405020304" pitchFamily="18" charset="0"/>
                <a:cs typeface="Times New Roman" panose="02020603050405020304" pitchFamily="18" charset="0"/>
              </a:rPr>
              <a:t>:Manmade structures are high risk prone to earthquakes if these are not constructed according to the geological and geomorphological conditions of the area. Thus, buildings collapse is common phenomenon during earthquakes.</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On Water:</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Waves</a:t>
            </a:r>
            <a:r>
              <a:rPr lang="en-GB" sz="3200" b="0" i="0">
                <a:solidFill>
                  <a:srgbClr val="353535"/>
                </a:solidFill>
                <a:effectLst/>
                <a:latin typeface="Times New Roman" panose="02020603050405020304" pitchFamily="18" charset="0"/>
                <a:cs typeface="Times New Roman" panose="02020603050405020304" pitchFamily="18" charset="0"/>
              </a:rPr>
              <a:t>:</a:t>
            </a:r>
            <a:r>
              <a:rPr lang="en-GB" sz="3200" i="0">
                <a:solidFill>
                  <a:srgbClr val="353535"/>
                </a:solidFill>
                <a:effectLst/>
                <a:latin typeface="Times New Roman" panose="02020603050405020304" pitchFamily="18" charset="0"/>
                <a:cs typeface="Times New Roman" panose="02020603050405020304" pitchFamily="18" charset="0"/>
              </a:rPr>
              <a:t>Earthquakes can create waves on water bodies usually higher than normal. Such high waves can intrude human settlements, agriculture, forests etc</a:t>
            </a:r>
            <a:r>
              <a:rPr lang="en-GB" sz="3200" b="1" i="0">
                <a:solidFill>
                  <a:srgbClr val="353535"/>
                </a:solidFill>
                <a:effectLst/>
                <a:latin typeface="Times New Roman" panose="02020603050405020304" pitchFamily="18" charset="0"/>
                <a:cs typeface="Times New Roman" panose="02020603050405020304" pitchFamily="18" charset="0"/>
              </a:rPr>
              <a:t>.</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Hydro dynamic pressure:</a:t>
            </a:r>
            <a:r>
              <a:rPr lang="en-GB" sz="3200" b="0" i="0">
                <a:solidFill>
                  <a:srgbClr val="353535"/>
                </a:solidFill>
                <a:effectLst/>
                <a:latin typeface="Times New Roman" panose="02020603050405020304" pitchFamily="18" charset="0"/>
                <a:cs typeface="Times New Roman" panose="02020603050405020304" pitchFamily="18" charset="0"/>
              </a:rPr>
              <a:t>Water bodies are highly sensitive to pressure changes as creates ripples of pressure. Dams are particularly more vulnerable to such pressure systems. Dam burst can occur if sufficient pressure is generated by earthquakes.</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Tsunami</a:t>
            </a:r>
            <a:r>
              <a:rPr lang="en-GB" sz="3200" b="0" i="0">
                <a:solidFill>
                  <a:srgbClr val="353535"/>
                </a:solidFill>
                <a:effectLst/>
                <a:latin typeface="Times New Roman" panose="02020603050405020304" pitchFamily="18" charset="0"/>
                <a:cs typeface="Times New Roman" panose="02020603050405020304" pitchFamily="18" charset="0"/>
              </a:rPr>
              <a:t>:Earthquakes can cause shift in tectonic plates and it may create waves higher wavelengths. Such waves are more destructive.·</a:t>
            </a:r>
            <a:r>
              <a:rPr lang="en-GB" sz="3200" i="0">
                <a:solidFill>
                  <a:srgbClr val="353535"/>
                </a:solidFill>
                <a:effectLst/>
                <a:latin typeface="Times New Roman" panose="02020603050405020304" pitchFamily="18" charset="0"/>
                <a:cs typeface="Times New Roman" panose="02020603050405020304" pitchFamily="18" charset="0"/>
              </a:rPr>
              <a:t>Example</a:t>
            </a:r>
            <a:r>
              <a:rPr lang="en-GB" sz="3200" b="0" i="0">
                <a:solidFill>
                  <a:srgbClr val="353535"/>
                </a:solidFill>
                <a:effectLst/>
                <a:latin typeface="Times New Roman" panose="02020603050405020304" pitchFamily="18" charset="0"/>
                <a:cs typeface="Times New Roman" panose="02020603050405020304" pitchFamily="18" charset="0"/>
              </a:rPr>
              <a:t>: 2004 Tsunami, 2018 Tsunami waves in Indonesia.</a:t>
            </a:r>
          </a:p>
          <a:p>
            <a:pPr marL="0" indent="0">
              <a:buNone/>
            </a:pPr>
            <a:endParaRPr lang="en-US"/>
          </a:p>
        </p:txBody>
      </p:sp>
    </p:spTree>
    <p:extLst>
      <p:ext uri="{BB962C8B-B14F-4D97-AF65-F5344CB8AC3E}">
        <p14:creationId xmlns:p14="http://schemas.microsoft.com/office/powerpoint/2010/main" val="2929409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21CD3-F96F-6142-8379-A7CBBFB0FDF8}"/>
              </a:ext>
            </a:extLst>
          </p:cNvPr>
          <p:cNvSpPr>
            <a:spLocks noGrp="1"/>
          </p:cNvSpPr>
          <p:nvPr>
            <p:ph idx="1"/>
          </p:nvPr>
        </p:nvSpPr>
        <p:spPr>
          <a:xfrm>
            <a:off x="158337" y="123702"/>
            <a:ext cx="11875325" cy="5706898"/>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Earthquake hazard mitigation:</a:t>
            </a:r>
          </a:p>
          <a:p>
            <a:r>
              <a:rPr lang="en-GB" i="0">
                <a:effectLst/>
                <a:latin typeface="Times New Roman" panose="02020603050405020304" pitchFamily="18" charset="0"/>
                <a:cs typeface="Times New Roman" panose="02020603050405020304" pitchFamily="18" charset="0"/>
              </a:rPr>
              <a:t>It is not possible to prevent the earthquakes hence the best option is to emphasise on disaster preparedness and mitigation rather than curative measures such as:</a:t>
            </a:r>
          </a:p>
          <a:p>
            <a:r>
              <a:rPr lang="en-GB" i="0">
                <a:effectLst/>
                <a:latin typeface="Times New Roman" panose="02020603050405020304" pitchFamily="18" charset="0"/>
                <a:cs typeface="Times New Roman" panose="02020603050405020304" pitchFamily="18" charset="0"/>
              </a:rPr>
              <a:t>Establishing earthquake monitoring centres for regular monitoring and dissemination of information among the people in vulnerable areas. Use of GPS can be of great help in monitoring the movement of tectonic plates.</a:t>
            </a:r>
          </a:p>
          <a:p>
            <a:r>
              <a:rPr lang="en-GB" i="0">
                <a:effectLst/>
                <a:latin typeface="Times New Roman" panose="02020603050405020304" pitchFamily="18" charset="0"/>
                <a:cs typeface="Times New Roman" panose="02020603050405020304" pitchFamily="18" charset="0"/>
              </a:rPr>
              <a:t>Preparing a vulnerability map of the country and dissemination of vulnerability risk information among the people and educating them about the ways and means minimising the adverse impacts of disasters.</a:t>
            </a:r>
          </a:p>
          <a:p>
            <a:r>
              <a:rPr lang="en-GB" i="0">
                <a:effectLst/>
                <a:latin typeface="Times New Roman" panose="02020603050405020304" pitchFamily="18" charset="0"/>
                <a:cs typeface="Times New Roman" panose="02020603050405020304" pitchFamily="18" charset="0"/>
              </a:rPr>
              <a:t>Modifying the house types and building designs in the vulnerable areas and discouraging construction of high-rise buildings, large industrial establishments and big urban centres in such areas.</a:t>
            </a:r>
          </a:p>
          <a:p>
            <a:r>
              <a:rPr lang="en-GB" i="0">
                <a:effectLst/>
                <a:latin typeface="Times New Roman" panose="02020603050405020304" pitchFamily="18" charset="0"/>
                <a:cs typeface="Times New Roman" panose="02020603050405020304" pitchFamily="18" charset="0"/>
              </a:rPr>
              <a:t>Making it mandatory to adopt earthquake resistant designs and use light materials in major construction activities in the vulnerable areas.</a:t>
            </a:r>
          </a:p>
        </p:txBody>
      </p:sp>
    </p:spTree>
    <p:extLst>
      <p:ext uri="{BB962C8B-B14F-4D97-AF65-F5344CB8AC3E}">
        <p14:creationId xmlns:p14="http://schemas.microsoft.com/office/powerpoint/2010/main" val="10989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FA2AF1-565E-0E43-97A9-CB7B47A731CF}"/>
              </a:ext>
            </a:extLst>
          </p:cNvPr>
          <p:cNvSpPr>
            <a:spLocks noGrp="1"/>
          </p:cNvSpPr>
          <p:nvPr>
            <p:ph idx="1"/>
          </p:nvPr>
        </p:nvSpPr>
        <p:spPr>
          <a:xfrm>
            <a:off x="256803" y="551500"/>
            <a:ext cx="11284527" cy="5942818"/>
          </a:xfrm>
        </p:spPr>
        <p:txBody>
          <a:bodyPr/>
          <a:lstStyle/>
          <a:p>
            <a:pPr marL="0" indent="0">
              <a:buNone/>
            </a:pPr>
            <a:r>
              <a:rPr lang="en-GB" b="1" i="0">
                <a:effectLst/>
                <a:latin typeface="Georgia" panose="02040502050405020303" pitchFamily="18" charset="0"/>
              </a:rPr>
              <a:t>Current developments:</a:t>
            </a:r>
          </a:p>
          <a:p>
            <a:r>
              <a:rPr lang="en-GB" i="0">
                <a:effectLst/>
                <a:latin typeface="Georgia" panose="02040502050405020303" pitchFamily="18" charset="0"/>
              </a:rPr>
              <a:t>India Quake App- Ministry of Earth Sciences launched ‘India Quake’ app to enable users receive information about natural hazards on land and water. It has been developed by National centre for Seismology for automatic dissemination of earthquake parameter such as location, time and magnitude after the occurrence of Earthquake and avoid delay of information in the event of earthquake.</a:t>
            </a:r>
            <a:endParaRPr lang="en-US" i="0">
              <a:effectLst/>
              <a:latin typeface="Georgia" panose="02040502050405020303" pitchFamily="18" charset="0"/>
            </a:endParaRPr>
          </a:p>
          <a:p>
            <a:pPr marL="0" indent="0">
              <a:buNone/>
            </a:pPr>
            <a:r>
              <a:rPr lang="en-US">
                <a:latin typeface="Georgia" panose="02040502050405020303" pitchFamily="18" charset="0"/>
              </a:rPr>
              <a:t>Source</a:t>
            </a:r>
          </a:p>
          <a:p>
            <a:r>
              <a:rPr lang="en-US" i="0">
                <a:effectLst/>
                <a:latin typeface="Georgia" panose="02040502050405020303" pitchFamily="18" charset="0"/>
              </a:rPr>
              <a:t>Wikipedia</a:t>
            </a:r>
          </a:p>
          <a:p>
            <a:r>
              <a:rPr lang="en-US">
                <a:latin typeface="Georgia" panose="02040502050405020303" pitchFamily="18" charset="0"/>
              </a:rPr>
              <a:t>Savindra Singh-Environmental Geography</a:t>
            </a:r>
          </a:p>
          <a:p>
            <a:r>
              <a:rPr lang="en-US">
                <a:latin typeface="Georgia" panose="02040502050405020303" pitchFamily="18" charset="0"/>
              </a:rPr>
              <a:t>NDMA website</a:t>
            </a:r>
          </a:p>
          <a:p>
            <a:endParaRPr lang="en-GB" i="0">
              <a:effectLst/>
              <a:latin typeface="Georgia" panose="02040502050405020303" pitchFamily="18" charset="0"/>
            </a:endParaRPr>
          </a:p>
        </p:txBody>
      </p:sp>
    </p:spTree>
    <p:extLst>
      <p:ext uri="{BB962C8B-B14F-4D97-AF65-F5344CB8AC3E}">
        <p14:creationId xmlns:p14="http://schemas.microsoft.com/office/powerpoint/2010/main" val="339417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C79A65-8FE9-E249-9576-439BC2D210EE}"/>
              </a:ext>
            </a:extLst>
          </p:cNvPr>
          <p:cNvSpPr>
            <a:spLocks noGrp="1"/>
          </p:cNvSpPr>
          <p:nvPr>
            <p:ph idx="1"/>
          </p:nvPr>
        </p:nvSpPr>
        <p:spPr>
          <a:xfrm>
            <a:off x="0" y="0"/>
            <a:ext cx="12018818" cy="6094763"/>
          </a:xfrm>
        </p:spPr>
        <p:txBody>
          <a:bodyPr>
            <a:normAutofit fontScale="25000" lnSpcReduction="20000"/>
          </a:bodyPr>
          <a:lstStyle/>
          <a:p>
            <a:pPr marL="0" indent="0">
              <a:buNone/>
            </a:pPr>
            <a:r>
              <a:rPr lang="en-GB" sz="7200" b="1">
                <a:latin typeface="Times New Roman" panose="02020603050405020304" pitchFamily="18" charset="0"/>
                <a:cs typeface="Times New Roman" panose="02020603050405020304" pitchFamily="18" charset="0"/>
              </a:rPr>
              <a:t>EARTHQUAKE</a:t>
            </a:r>
          </a:p>
          <a:p>
            <a:r>
              <a:rPr lang="en-GB" sz="11200" b="0" i="0">
                <a:effectLst/>
                <a:latin typeface="Times New Roman" panose="02020603050405020304" pitchFamily="18" charset="0"/>
                <a:cs typeface="Times New Roman" panose="02020603050405020304" pitchFamily="18" charset="0"/>
              </a:rPr>
              <a:t>An earthquake in simple words is the shaking of the earth. It is a natural event. It is caused due to release of energy, which generates waves that travel in all directions.</a:t>
            </a:r>
          </a:p>
          <a:p>
            <a:r>
              <a:rPr lang="en-GB" sz="11200" b="0" i="0">
                <a:effectLst/>
                <a:latin typeface="Times New Roman" panose="02020603050405020304" pitchFamily="18" charset="0"/>
                <a:cs typeface="Times New Roman" panose="02020603050405020304" pitchFamily="18" charset="0"/>
              </a:rPr>
              <a:t>The vibrations called seismic waves are generated from earthquakes that travel through the Earth and are recorded on instruments called seismographs.</a:t>
            </a:r>
          </a:p>
          <a:p>
            <a:r>
              <a:rPr lang="en-GB" sz="11200" b="0" i="0">
                <a:effectLst/>
                <a:latin typeface="Times New Roman" panose="02020603050405020304" pitchFamily="18" charset="0"/>
                <a:cs typeface="Times New Roman" panose="02020603050405020304" pitchFamily="18" charset="0"/>
              </a:rPr>
              <a:t>The location below the earth’s surface where the earthquake starts is called the </a:t>
            </a:r>
            <a:r>
              <a:rPr lang="en-GB" sz="11200" i="0">
                <a:effectLst/>
                <a:latin typeface="Times New Roman" panose="02020603050405020304" pitchFamily="18" charset="0"/>
                <a:cs typeface="Times New Roman" panose="02020603050405020304" pitchFamily="18" charset="0"/>
              </a:rPr>
              <a:t>hypocenter</a:t>
            </a:r>
            <a:r>
              <a:rPr lang="en-GB" sz="11200" b="1" i="0">
                <a:effectLst/>
                <a:latin typeface="Times New Roman" panose="02020603050405020304" pitchFamily="18" charset="0"/>
                <a:cs typeface="Times New Roman" panose="02020603050405020304" pitchFamily="18" charset="0"/>
              </a:rPr>
              <a:t>,</a:t>
            </a:r>
            <a:r>
              <a:rPr lang="en-GB" sz="11200" b="0" i="0">
                <a:effectLst/>
                <a:latin typeface="Times New Roman" panose="02020603050405020304" pitchFamily="18" charset="0"/>
                <a:cs typeface="Times New Roman" panose="02020603050405020304" pitchFamily="18" charset="0"/>
              </a:rPr>
              <a:t> and the location directly above it on the surface of the earth is called the </a:t>
            </a:r>
            <a:r>
              <a:rPr lang="en-GB" sz="11200" i="0">
                <a:effectLst/>
                <a:latin typeface="Times New Roman" panose="02020603050405020304" pitchFamily="18" charset="0"/>
                <a:cs typeface="Times New Roman" panose="02020603050405020304" pitchFamily="18" charset="0"/>
              </a:rPr>
              <a:t>epicenter.</a:t>
            </a:r>
          </a:p>
          <a:p>
            <a:pPr marL="0" indent="0">
              <a:buNone/>
            </a:pPr>
            <a:r>
              <a:rPr lang="en-GB" sz="9600" b="1" i="0">
                <a:effectLst/>
                <a:latin typeface="Times New Roman" panose="02020603050405020304" pitchFamily="18" charset="0"/>
                <a:cs typeface="Times New Roman" panose="02020603050405020304" pitchFamily="18" charset="0"/>
              </a:rPr>
              <a:t>Types of Earthquake and Causes</a:t>
            </a:r>
          </a:p>
          <a:p>
            <a:pPr marL="0" indent="0">
              <a:buNone/>
            </a:pPr>
            <a:r>
              <a:rPr lang="en-GB" sz="9600" b="1" i="0">
                <a:effectLst/>
                <a:latin typeface="Times New Roman" panose="02020603050405020304" pitchFamily="18" charset="0"/>
                <a:cs typeface="Times New Roman" panose="02020603050405020304" pitchFamily="18" charset="0"/>
              </a:rPr>
              <a:t>Fault Zones:</a:t>
            </a:r>
            <a:endParaRPr lang="en-GB" sz="9600" b="0" i="0">
              <a:effectLst/>
              <a:latin typeface="Times New Roman" panose="02020603050405020304" pitchFamily="18" charset="0"/>
              <a:cs typeface="Times New Roman" panose="02020603050405020304" pitchFamily="18" charset="0"/>
            </a:endParaRPr>
          </a:p>
          <a:p>
            <a:r>
              <a:rPr lang="en-GB" sz="11200" b="0" i="0">
                <a:effectLst/>
                <a:latin typeface="Times New Roman" panose="02020603050405020304" pitchFamily="18" charset="0"/>
                <a:cs typeface="Times New Roman" panose="02020603050405020304" pitchFamily="18" charset="0"/>
              </a:rPr>
              <a:t>The release of energy occurs along a fault. A fault is a sharp break in the crustal rocks.</a:t>
            </a:r>
          </a:p>
          <a:p>
            <a:r>
              <a:rPr lang="en-GB" sz="11200" b="0" i="0">
                <a:effectLst/>
                <a:latin typeface="Times New Roman" panose="02020603050405020304" pitchFamily="18" charset="0"/>
                <a:cs typeface="Times New Roman" panose="02020603050405020304" pitchFamily="18" charset="0"/>
              </a:rPr>
              <a:t>Rocks along a fault tend to move in opposite directions. As the overlying rock strata press them, the friction locks them together.</a:t>
            </a:r>
          </a:p>
          <a:p>
            <a:r>
              <a:rPr lang="en-GB" sz="11200" b="0" i="0">
                <a:effectLst/>
                <a:latin typeface="Times New Roman" panose="02020603050405020304" pitchFamily="18" charset="0"/>
                <a:cs typeface="Times New Roman" panose="02020603050405020304" pitchFamily="18" charset="0"/>
              </a:rPr>
              <a:t>However, their tendency to move apart at some point of time overcomes the friction. As a result, the blocks get deformed and eventually, they slide past one another abruptly.</a:t>
            </a:r>
          </a:p>
          <a:p>
            <a:r>
              <a:rPr lang="en-GB" sz="11200" b="0" i="0">
                <a:effectLst/>
                <a:latin typeface="Times New Roman" panose="02020603050405020304" pitchFamily="18" charset="0"/>
                <a:cs typeface="Times New Roman" panose="02020603050405020304" pitchFamily="18" charset="0"/>
              </a:rPr>
              <a:t>This causes earthquake in the form of release of energy, and the energy waves travel in all directions.</a:t>
            </a:r>
          </a:p>
          <a:p>
            <a:pPr marL="0" indent="0">
              <a:buNone/>
            </a:pPr>
            <a:endParaRPr lang="en-US" sz="3200" b="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0138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AF885B-E550-EB4A-BBF3-194C31DED99E}"/>
              </a:ext>
            </a:extLst>
          </p:cNvPr>
          <p:cNvSpPr>
            <a:spLocks noGrp="1"/>
          </p:cNvSpPr>
          <p:nvPr>
            <p:ph idx="1"/>
          </p:nvPr>
        </p:nvSpPr>
        <p:spPr>
          <a:xfrm>
            <a:off x="358733" y="197922"/>
            <a:ext cx="11578441" cy="6345877"/>
          </a:xfrm>
        </p:spPr>
        <p:txBody>
          <a:bodyPr>
            <a:normAutofit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Tectonic Earthquakes: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The most common ones are the </a:t>
            </a:r>
            <a:r>
              <a:rPr lang="en-GB" sz="3200" i="0">
                <a:effectLst/>
                <a:latin typeface="Times New Roman" panose="02020603050405020304" pitchFamily="18" charset="0"/>
                <a:cs typeface="Times New Roman" panose="02020603050405020304" pitchFamily="18" charset="0"/>
              </a:rPr>
              <a:t>tectonic earthquakes.</a:t>
            </a:r>
          </a:p>
          <a:p>
            <a:r>
              <a:rPr lang="en-GB" sz="3200" b="0" i="0">
                <a:effectLst/>
                <a:latin typeface="Times New Roman" panose="02020603050405020304" pitchFamily="18" charset="0"/>
                <a:cs typeface="Times New Roman" panose="02020603050405020304" pitchFamily="18" charset="0"/>
              </a:rPr>
              <a:t>Although the Earth looks like a pretty solid place from the surface, it’s actually extremely active just below the surface.</a:t>
            </a:r>
          </a:p>
          <a:p>
            <a:r>
              <a:rPr lang="en-GB" sz="3200" b="0" i="0">
                <a:effectLst/>
                <a:latin typeface="Times New Roman" panose="02020603050405020304" pitchFamily="18" charset="0"/>
                <a:cs typeface="Times New Roman" panose="02020603050405020304" pitchFamily="18" charset="0"/>
              </a:rPr>
              <a:t>The Earth is made of four basic layers (generally three): a </a:t>
            </a:r>
            <a:r>
              <a:rPr lang="en-GB" sz="3200" i="0">
                <a:effectLst/>
                <a:latin typeface="Times New Roman" panose="02020603050405020304" pitchFamily="18" charset="0"/>
                <a:cs typeface="Times New Roman" panose="02020603050405020304" pitchFamily="18" charset="0"/>
              </a:rPr>
              <a:t>solid crust, a hot, nearly solid mantle, a liquid outer core and a solid inner core.</a:t>
            </a:r>
          </a:p>
          <a:p>
            <a:r>
              <a:rPr lang="en-GB" sz="3200" b="0" i="0">
                <a:effectLst/>
                <a:latin typeface="Times New Roman" panose="02020603050405020304" pitchFamily="18" charset="0"/>
                <a:cs typeface="Times New Roman" panose="02020603050405020304" pitchFamily="18" charset="0"/>
              </a:rPr>
              <a:t>Tectonic plates (Lithospheric plates) are constantly shifting as they drift around on the viscous, or slowly flowing, mantle layer below</a:t>
            </a:r>
          </a:p>
          <a:p>
            <a:r>
              <a:rPr lang="en-GB" sz="3200" b="0" i="0">
                <a:effectLst/>
                <a:latin typeface="Times New Roman" panose="02020603050405020304" pitchFamily="18" charset="0"/>
                <a:cs typeface="Times New Roman" panose="02020603050405020304" pitchFamily="18" charset="0"/>
              </a:rPr>
              <a:t>This non-stop movement causes stress on Earth’s crust. When the stresses get too large, it leads to cracks called faults.</a:t>
            </a:r>
          </a:p>
          <a:p>
            <a:r>
              <a:rPr lang="en-GB" sz="3200" b="0" i="0">
                <a:effectLst/>
                <a:latin typeface="Times New Roman" panose="02020603050405020304" pitchFamily="18" charset="0"/>
                <a:cs typeface="Times New Roman" panose="02020603050405020304" pitchFamily="18" charset="0"/>
              </a:rPr>
              <a:t>When tectonic plates move, it also causes movements at the faults. Thus, the slipping of land along the faultline along convergent, divergent and transform boundaries cause earthquakes.</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128594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1520D5-0FCC-2748-9076-6FD136A26BA6}"/>
              </a:ext>
            </a:extLst>
          </p:cNvPr>
          <p:cNvSpPr>
            <a:spLocks noGrp="1"/>
          </p:cNvSpPr>
          <p:nvPr>
            <p:ph idx="1"/>
          </p:nvPr>
        </p:nvSpPr>
        <p:spPr>
          <a:xfrm>
            <a:off x="222662" y="185552"/>
            <a:ext cx="11665033" cy="6358247"/>
          </a:xfrm>
        </p:spPr>
        <p:txBody>
          <a:bodyPr>
            <a:normAutofit fontScale="92500" lnSpcReduction="20000"/>
          </a:bodyPr>
          <a:lstStyle/>
          <a:p>
            <a:r>
              <a:rPr lang="en-GB" sz="3200" b="0" i="0">
                <a:solidFill>
                  <a:srgbClr val="474747"/>
                </a:solidFill>
                <a:effectLst/>
                <a:latin typeface="Times New Roman" panose="02020603050405020304" pitchFamily="18" charset="0"/>
                <a:cs typeface="Times New Roman" panose="02020603050405020304" pitchFamily="18" charset="0"/>
              </a:rPr>
              <a:t>The point where the energy is released is called the </a:t>
            </a:r>
            <a:r>
              <a:rPr lang="en-GB" sz="3200" i="0">
                <a:effectLst/>
                <a:latin typeface="Times New Roman" panose="02020603050405020304" pitchFamily="18" charset="0"/>
                <a:cs typeface="Times New Roman" panose="02020603050405020304" pitchFamily="18" charset="0"/>
              </a:rPr>
              <a:t>focus of an </a:t>
            </a:r>
            <a:r>
              <a:rPr lang="en-GB" sz="3200" i="0">
                <a:solidFill>
                  <a:srgbClr val="474747"/>
                </a:solidFill>
                <a:effectLst/>
                <a:latin typeface="Times New Roman" panose="02020603050405020304" pitchFamily="18" charset="0"/>
                <a:cs typeface="Times New Roman" panose="02020603050405020304" pitchFamily="18" charset="0"/>
              </a:rPr>
              <a:t>earthquake</a:t>
            </a:r>
            <a:r>
              <a:rPr lang="en-GB" sz="3200" b="1" i="0">
                <a:solidFill>
                  <a:srgbClr val="474747"/>
                </a:solidFill>
                <a:effectLst/>
                <a:latin typeface="Times New Roman" panose="02020603050405020304" pitchFamily="18" charset="0"/>
                <a:cs typeface="Times New Roman" panose="02020603050405020304" pitchFamily="18" charset="0"/>
              </a:rPr>
              <a:t>,</a:t>
            </a:r>
            <a:r>
              <a:rPr lang="en-GB" sz="3200" b="0" i="0">
                <a:solidFill>
                  <a:srgbClr val="474747"/>
                </a:solidFill>
                <a:effectLst/>
                <a:latin typeface="Times New Roman" panose="02020603050405020304" pitchFamily="18" charset="0"/>
                <a:cs typeface="Times New Roman" panose="02020603050405020304" pitchFamily="18" charset="0"/>
              </a:rPr>
              <a:t> alternatively, it is called the </a:t>
            </a:r>
            <a:r>
              <a:rPr lang="en-GB" sz="3200" i="0">
                <a:solidFill>
                  <a:srgbClr val="474747"/>
                </a:solidFill>
                <a:effectLst/>
                <a:latin typeface="Times New Roman" panose="02020603050405020304" pitchFamily="18" charset="0"/>
                <a:cs typeface="Times New Roman" panose="02020603050405020304" pitchFamily="18" charset="0"/>
              </a:rPr>
              <a:t>hypocentre</a:t>
            </a:r>
            <a:r>
              <a:rPr lang="en-GB" sz="3200" b="1" i="0">
                <a:solidFill>
                  <a:srgbClr val="474747"/>
                </a:solidFill>
                <a:effectLst/>
                <a:latin typeface="Times New Roman" panose="02020603050405020304" pitchFamily="18" charset="0"/>
                <a:cs typeface="Times New Roman" panose="02020603050405020304" pitchFamily="18" charset="0"/>
              </a:rPr>
              <a:t>.</a:t>
            </a:r>
            <a:r>
              <a:rPr lang="en-GB" sz="3200" b="0" i="0">
                <a:solidFill>
                  <a:srgbClr val="474747"/>
                </a:solidFill>
                <a:effectLst/>
                <a:latin typeface="Times New Roman" panose="02020603050405020304" pitchFamily="18" charset="0"/>
                <a:cs typeface="Times New Roman" panose="02020603050405020304" pitchFamily="18" charset="0"/>
              </a:rPr>
              <a:t> The energy waves travelling in different directions reach the surface.</a:t>
            </a:r>
          </a:p>
          <a:p>
            <a:r>
              <a:rPr lang="en-GB" sz="3200" b="0" i="0">
                <a:solidFill>
                  <a:srgbClr val="474747"/>
                </a:solidFill>
                <a:effectLst/>
                <a:latin typeface="Times New Roman" panose="02020603050405020304" pitchFamily="18" charset="0"/>
                <a:cs typeface="Times New Roman" panose="02020603050405020304" pitchFamily="18" charset="0"/>
              </a:rPr>
              <a:t>The point on the surface, nearest to the focus, is called</a:t>
            </a:r>
            <a:r>
              <a:rPr lang="en-GB" sz="3200" b="1" i="0">
                <a:solidFill>
                  <a:srgbClr val="474747"/>
                </a:solidFill>
                <a:effectLst/>
                <a:latin typeface="Times New Roman" panose="02020603050405020304" pitchFamily="18" charset="0"/>
                <a:cs typeface="Times New Roman" panose="02020603050405020304" pitchFamily="18" charset="0"/>
              </a:rPr>
              <a:t> </a:t>
            </a:r>
            <a:r>
              <a:rPr lang="en-GB" sz="3200" i="0">
                <a:solidFill>
                  <a:srgbClr val="474747"/>
                </a:solidFill>
                <a:effectLst/>
                <a:latin typeface="Times New Roman" panose="02020603050405020304" pitchFamily="18" charset="0"/>
                <a:cs typeface="Times New Roman" panose="02020603050405020304" pitchFamily="18" charset="0"/>
              </a:rPr>
              <a:t>epicentre</a:t>
            </a:r>
            <a:r>
              <a:rPr lang="en-GB" sz="3200" b="1" i="0">
                <a:solidFill>
                  <a:srgbClr val="474747"/>
                </a:solidFill>
                <a:effectLst/>
                <a:latin typeface="Times New Roman" panose="02020603050405020304" pitchFamily="18" charset="0"/>
                <a:cs typeface="Times New Roman" panose="02020603050405020304" pitchFamily="18" charset="0"/>
              </a:rPr>
              <a:t>.</a:t>
            </a:r>
            <a:r>
              <a:rPr lang="en-GB" sz="3200" b="0" i="0">
                <a:solidFill>
                  <a:srgbClr val="474747"/>
                </a:solidFill>
                <a:effectLst/>
                <a:latin typeface="Times New Roman" panose="02020603050405020304" pitchFamily="18" charset="0"/>
                <a:cs typeface="Times New Roman" panose="02020603050405020304" pitchFamily="18" charset="0"/>
              </a:rPr>
              <a:t> It is the first one to experience the waves. It is a point directly above the focus.</a:t>
            </a:r>
          </a:p>
          <a:p>
            <a:pPr marL="0" indent="0">
              <a:buNone/>
            </a:pPr>
            <a:r>
              <a:rPr lang="en-GB" sz="3200" b="1" i="0">
                <a:solidFill>
                  <a:srgbClr val="474747"/>
                </a:solidFill>
                <a:effectLst/>
                <a:latin typeface="Times New Roman" panose="02020603050405020304" pitchFamily="18" charset="0"/>
                <a:cs typeface="Times New Roman" panose="02020603050405020304" pitchFamily="18" charset="0"/>
              </a:rPr>
              <a:t>Volcanic Earthquake</a:t>
            </a:r>
            <a:endParaRPr lang="en-GB" sz="3200" b="0" i="0">
              <a:solidFill>
                <a:srgbClr val="474747"/>
              </a:solidFill>
              <a:effectLst/>
              <a:latin typeface="Times New Roman" panose="02020603050405020304" pitchFamily="18" charset="0"/>
              <a:cs typeface="Times New Roman" panose="02020603050405020304" pitchFamily="18" charset="0"/>
            </a:endParaRPr>
          </a:p>
          <a:p>
            <a:r>
              <a:rPr lang="en-GB" sz="3200" b="0" i="0">
                <a:solidFill>
                  <a:srgbClr val="474747"/>
                </a:solidFill>
                <a:effectLst/>
                <a:latin typeface="Times New Roman" panose="02020603050405020304" pitchFamily="18" charset="0"/>
                <a:cs typeface="Times New Roman" panose="02020603050405020304" pitchFamily="18" charset="0"/>
              </a:rPr>
              <a:t>A special class of tectonic earthquake is sometimes recognised as volcanic earthquake. However, these are confined to areas of active volcanoes.</a:t>
            </a:r>
          </a:p>
          <a:p>
            <a:r>
              <a:rPr lang="en-GB" sz="3200" b="0" i="0">
                <a:solidFill>
                  <a:srgbClr val="474747"/>
                </a:solidFill>
                <a:effectLst/>
                <a:latin typeface="Times New Roman" panose="02020603050405020304" pitchFamily="18" charset="0"/>
                <a:cs typeface="Times New Roman" panose="02020603050405020304" pitchFamily="18" charset="0"/>
              </a:rPr>
              <a:t>Earthquakes produced by stress changes in solid rock due to the injection or withdrawal of magma (molten rock) are called volcano earthquakes.</a:t>
            </a:r>
          </a:p>
          <a:p>
            <a:r>
              <a:rPr lang="en-GB" sz="3200" b="0" i="0">
                <a:solidFill>
                  <a:srgbClr val="474747"/>
                </a:solidFill>
                <a:effectLst/>
                <a:latin typeface="Times New Roman" panose="02020603050405020304" pitchFamily="18" charset="0"/>
                <a:cs typeface="Times New Roman" panose="02020603050405020304" pitchFamily="18" charset="0"/>
              </a:rPr>
              <a:t>These earthquakes can cause land to subside and can produce large ground cracks. These earthquakes can occur as rock is moving to fill in spaces where magma is no longer present.</a:t>
            </a:r>
          </a:p>
          <a:p>
            <a:r>
              <a:rPr lang="en-GB" sz="3200" b="0" i="0">
                <a:solidFill>
                  <a:srgbClr val="474747"/>
                </a:solidFill>
                <a:effectLst/>
                <a:latin typeface="Times New Roman" panose="02020603050405020304" pitchFamily="18" charset="0"/>
                <a:cs typeface="Times New Roman" panose="02020603050405020304" pitchFamily="18" charset="0"/>
              </a:rPr>
              <a:t>Volcano-tectonic earthquakes don't indicate that the volcano will be erupting but can occur at any time.</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3772090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DB79FE-A636-4D4A-9F82-F08AB7836E18}"/>
              </a:ext>
            </a:extLst>
          </p:cNvPr>
          <p:cNvSpPr>
            <a:spLocks noGrp="1"/>
          </p:cNvSpPr>
          <p:nvPr>
            <p:ph idx="1"/>
          </p:nvPr>
        </p:nvSpPr>
        <p:spPr>
          <a:xfrm>
            <a:off x="197923" y="284512"/>
            <a:ext cx="11850584" cy="6098475"/>
          </a:xfrm>
        </p:spPr>
        <p:txBody>
          <a:bodyPr>
            <a:normAutofit fontScale="92500" lnSpcReduction="10000"/>
          </a:bodyPr>
          <a:lstStyle/>
          <a:p>
            <a:pPr marL="0" indent="0">
              <a:buNone/>
            </a:pPr>
            <a:r>
              <a:rPr lang="en-GB" sz="3200" b="1" i="0">
                <a:effectLst/>
                <a:latin typeface="Times New Roman" panose="02020603050405020304" pitchFamily="18" charset="0"/>
                <a:cs typeface="Times New Roman" panose="02020603050405020304" pitchFamily="18" charset="0"/>
              </a:rPr>
              <a:t>Human Induced Earthquakes</a:t>
            </a:r>
            <a:endParaRPr lang="en-GB" sz="3200" b="0" i="0">
              <a:effectLst/>
              <a:latin typeface="Times New Roman" panose="02020603050405020304" pitchFamily="18" charset="0"/>
              <a:cs typeface="Times New Roman" panose="02020603050405020304" pitchFamily="18" charset="0"/>
            </a:endParaRPr>
          </a:p>
          <a:p>
            <a:r>
              <a:rPr lang="en-GB" sz="3200" b="0" i="0">
                <a:effectLst/>
                <a:latin typeface="Times New Roman" panose="02020603050405020304" pitchFamily="18" charset="0"/>
                <a:cs typeface="Times New Roman" panose="02020603050405020304" pitchFamily="18" charset="0"/>
              </a:rPr>
              <a:t>In the areas of</a:t>
            </a:r>
            <a:r>
              <a:rPr lang="en-GB" sz="3200" b="1" i="0">
                <a:effectLst/>
                <a:latin typeface="Times New Roman" panose="02020603050405020304" pitchFamily="18" charset="0"/>
                <a:cs typeface="Times New Roman" panose="02020603050405020304" pitchFamily="18" charset="0"/>
              </a:rPr>
              <a:t> </a:t>
            </a:r>
            <a:r>
              <a:rPr lang="en-GB" sz="3200" i="0">
                <a:effectLst/>
                <a:latin typeface="Times New Roman" panose="02020603050405020304" pitchFamily="18" charset="0"/>
                <a:cs typeface="Times New Roman" panose="02020603050405020304" pitchFamily="18" charset="0"/>
              </a:rPr>
              <a:t>intense mining activity</a:t>
            </a:r>
            <a:r>
              <a:rPr lang="en-GB" sz="3200" b="1" i="0">
                <a:effectLst/>
                <a:latin typeface="Times New Roman" panose="02020603050405020304" pitchFamily="18" charset="0"/>
                <a:cs typeface="Times New Roman" panose="02020603050405020304" pitchFamily="18" charset="0"/>
              </a:rPr>
              <a:t>,</a:t>
            </a:r>
            <a:r>
              <a:rPr lang="en-GB" sz="3200" b="0" i="0">
                <a:effectLst/>
                <a:latin typeface="Times New Roman" panose="02020603050405020304" pitchFamily="18" charset="0"/>
                <a:cs typeface="Times New Roman" panose="02020603050405020304" pitchFamily="18" charset="0"/>
              </a:rPr>
              <a:t> sometimes the roofs of underground mines collapse causing minor tremors. These are called</a:t>
            </a:r>
            <a:r>
              <a:rPr lang="en-GB" sz="3200" b="1" i="0">
                <a:effectLst/>
                <a:latin typeface="Times New Roman" panose="02020603050405020304" pitchFamily="18" charset="0"/>
                <a:cs typeface="Times New Roman" panose="02020603050405020304" pitchFamily="18" charset="0"/>
              </a:rPr>
              <a:t> </a:t>
            </a:r>
            <a:r>
              <a:rPr lang="en-GB" sz="3200" i="0">
                <a:effectLst/>
                <a:latin typeface="Times New Roman" panose="02020603050405020304" pitchFamily="18" charset="0"/>
                <a:cs typeface="Times New Roman" panose="02020603050405020304" pitchFamily="18" charset="0"/>
              </a:rPr>
              <a:t>collapse earthquakes.</a:t>
            </a:r>
          </a:p>
          <a:p>
            <a:r>
              <a:rPr lang="en-GB" sz="3200" b="0" i="0">
                <a:effectLst/>
                <a:latin typeface="Times New Roman" panose="02020603050405020304" pitchFamily="18" charset="0"/>
                <a:cs typeface="Times New Roman" panose="02020603050405020304" pitchFamily="18" charset="0"/>
              </a:rPr>
              <a:t>Ground shaking may also occur due to the explosion of chemical or nuclear devices. Such tremors are called </a:t>
            </a:r>
            <a:r>
              <a:rPr lang="en-GB" sz="3200" i="0">
                <a:effectLst/>
                <a:latin typeface="Times New Roman" panose="02020603050405020304" pitchFamily="18" charset="0"/>
                <a:cs typeface="Times New Roman" panose="02020603050405020304" pitchFamily="18" charset="0"/>
              </a:rPr>
              <a:t>explosion earthquakes.</a:t>
            </a:r>
          </a:p>
          <a:p>
            <a:r>
              <a:rPr lang="en-GB" sz="3200" b="0" i="0">
                <a:effectLst/>
                <a:latin typeface="Times New Roman" panose="02020603050405020304" pitchFamily="18" charset="0"/>
                <a:cs typeface="Times New Roman" panose="02020603050405020304" pitchFamily="18" charset="0"/>
              </a:rPr>
              <a:t>The earthquakes that occur in the areas of large reservoirs are referred to as reservoir </a:t>
            </a:r>
            <a:r>
              <a:rPr lang="en-GB" sz="3200" i="0">
                <a:effectLst/>
                <a:latin typeface="Times New Roman" panose="02020603050405020304" pitchFamily="18" charset="0"/>
                <a:cs typeface="Times New Roman" panose="02020603050405020304" pitchFamily="18" charset="0"/>
              </a:rPr>
              <a:t>induced earthquakes.</a:t>
            </a:r>
          </a:p>
          <a:p>
            <a:r>
              <a:rPr lang="en-GB" sz="3200" b="0" i="0">
                <a:effectLst/>
                <a:latin typeface="Times New Roman" panose="02020603050405020304" pitchFamily="18" charset="0"/>
                <a:cs typeface="Times New Roman" panose="02020603050405020304" pitchFamily="18" charset="0"/>
              </a:rPr>
              <a:t>Earthquakes are by far the most unpredictable and </a:t>
            </a:r>
            <a:r>
              <a:rPr lang="en-GB" sz="3200" i="0">
                <a:effectLst/>
                <a:latin typeface="Times New Roman" panose="02020603050405020304" pitchFamily="18" charset="0"/>
                <a:cs typeface="Times New Roman" panose="02020603050405020304" pitchFamily="18" charset="0"/>
              </a:rPr>
              <a:t>highly destructive of all the natural disasters. Earthquakes that are of tectonic</a:t>
            </a:r>
            <a:r>
              <a:rPr lang="en-GB" sz="3200" b="1" i="0">
                <a:effectLst/>
                <a:latin typeface="Times New Roman" panose="02020603050405020304" pitchFamily="18" charset="0"/>
                <a:cs typeface="Times New Roman" panose="02020603050405020304" pitchFamily="18" charset="0"/>
              </a:rPr>
              <a:t> </a:t>
            </a:r>
            <a:r>
              <a:rPr lang="en-GB" sz="3200" i="0">
                <a:effectLst/>
                <a:latin typeface="Times New Roman" panose="02020603050405020304" pitchFamily="18" charset="0"/>
                <a:cs typeface="Times New Roman" panose="02020603050405020304" pitchFamily="18" charset="0"/>
              </a:rPr>
              <a:t>origin</a:t>
            </a:r>
            <a:r>
              <a:rPr lang="en-GB" sz="3200" b="0" i="0">
                <a:effectLst/>
                <a:latin typeface="Times New Roman" panose="02020603050405020304" pitchFamily="18" charset="0"/>
                <a:cs typeface="Times New Roman" panose="02020603050405020304" pitchFamily="18" charset="0"/>
              </a:rPr>
              <a:t> have proved to be the </a:t>
            </a:r>
            <a:r>
              <a:rPr lang="en-GB" sz="3200" i="0">
                <a:effectLst/>
                <a:latin typeface="Times New Roman" panose="02020603050405020304" pitchFamily="18" charset="0"/>
                <a:cs typeface="Times New Roman" panose="02020603050405020304" pitchFamily="18" charset="0"/>
              </a:rPr>
              <a:t>most devastating</a:t>
            </a:r>
            <a:r>
              <a:rPr lang="en-GB" sz="3200" b="0" i="0">
                <a:effectLst/>
                <a:latin typeface="Times New Roman" panose="02020603050405020304" pitchFamily="18" charset="0"/>
                <a:cs typeface="Times New Roman" panose="02020603050405020304" pitchFamily="18" charset="0"/>
              </a:rPr>
              <a:t> and their area of influence is also quite large.</a:t>
            </a:r>
          </a:p>
          <a:p>
            <a:r>
              <a:rPr lang="en-GB" sz="3200" b="0" i="0">
                <a:effectLst/>
                <a:latin typeface="Times New Roman" panose="02020603050405020304" pitchFamily="18" charset="0"/>
                <a:cs typeface="Times New Roman" panose="02020603050405020304" pitchFamily="18" charset="0"/>
              </a:rPr>
              <a:t>These earthquakes result from a series of earth movements brought about by a </a:t>
            </a:r>
            <a:r>
              <a:rPr lang="en-GB" sz="3200" i="0">
                <a:effectLst/>
                <a:latin typeface="Times New Roman" panose="02020603050405020304" pitchFamily="18" charset="0"/>
                <a:cs typeface="Times New Roman" panose="02020603050405020304" pitchFamily="18" charset="0"/>
              </a:rPr>
              <a:t>sudden release of energ</a:t>
            </a:r>
            <a:r>
              <a:rPr lang="en-GB" sz="3200" b="1" i="0">
                <a:effectLst/>
                <a:latin typeface="Times New Roman" panose="02020603050405020304" pitchFamily="18" charset="0"/>
                <a:cs typeface="Times New Roman" panose="02020603050405020304" pitchFamily="18" charset="0"/>
              </a:rPr>
              <a:t>y </a:t>
            </a:r>
            <a:r>
              <a:rPr lang="en-GB" sz="3200" i="0">
                <a:effectLst/>
                <a:latin typeface="Times New Roman" panose="02020603050405020304" pitchFamily="18" charset="0"/>
                <a:cs typeface="Times New Roman" panose="02020603050405020304" pitchFamily="18" charset="0"/>
              </a:rPr>
              <a:t>during the tectonic activities in the earth’s crust.</a:t>
            </a:r>
          </a:p>
          <a:p>
            <a:endParaRPr lang="en-GB" b="0" i="0">
              <a:solidFill>
                <a:srgbClr val="474747"/>
              </a:solidFill>
              <a:effectLst/>
              <a:latin typeface="Roboto" panose="02000000000000000000" pitchFamily="2" charset="0"/>
            </a:endParaRPr>
          </a:p>
        </p:txBody>
      </p:sp>
    </p:spTree>
    <p:extLst>
      <p:ext uri="{BB962C8B-B14F-4D97-AF65-F5344CB8AC3E}">
        <p14:creationId xmlns:p14="http://schemas.microsoft.com/office/powerpoint/2010/main" val="1299572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A80E2F-E2B3-EA4D-B408-F0F79991919F}"/>
              </a:ext>
            </a:extLst>
          </p:cNvPr>
          <p:cNvSpPr>
            <a:spLocks noGrp="1"/>
          </p:cNvSpPr>
          <p:nvPr>
            <p:ph idx="1"/>
          </p:nvPr>
        </p:nvSpPr>
        <p:spPr>
          <a:xfrm>
            <a:off x="321623" y="358734"/>
            <a:ext cx="11578441" cy="6098474"/>
          </a:xfrm>
        </p:spPr>
        <p:txBody>
          <a:bodyPr>
            <a:normAutofit fontScale="92500" lnSpcReduction="20000"/>
          </a:bodyPr>
          <a:lstStyle/>
          <a:p>
            <a:r>
              <a:rPr lang="en-GB" sz="3500" i="0">
                <a:effectLst/>
                <a:latin typeface="Times New Roman" panose="02020603050405020304" pitchFamily="18" charset="0"/>
                <a:cs typeface="Times New Roman" panose="02020603050405020304" pitchFamily="18" charset="0"/>
              </a:rPr>
              <a:t>National Geophysical Laboratory, Geological Survey of India, Department of Meteorology along with recently formed National Institute of Disaster Management have made an intensive analysis of more than 1200 earthquakes that have occurred in India in the past and based on these, they divided India into following five earthquake zones:</a:t>
            </a:r>
          </a:p>
          <a:p>
            <a:r>
              <a:rPr lang="en-GB" sz="3500" i="0">
                <a:effectLst/>
                <a:latin typeface="Times New Roman" panose="02020603050405020304" pitchFamily="18" charset="0"/>
                <a:cs typeface="Times New Roman" panose="02020603050405020304" pitchFamily="18" charset="0"/>
              </a:rPr>
              <a:t>There are four seismic zones (II, III, IV, and V) in India based on scientific inputs relating to seismicity, earthquakes occurred in the past and tectonic setup of the region.</a:t>
            </a:r>
          </a:p>
          <a:p>
            <a:r>
              <a:rPr lang="en-GB" sz="3500" i="0">
                <a:effectLst/>
                <a:latin typeface="Times New Roman" panose="02020603050405020304" pitchFamily="18" charset="0"/>
                <a:cs typeface="Times New Roman" panose="02020603050405020304" pitchFamily="18" charset="0"/>
              </a:rPr>
              <a:t>Previously, earthquake zones were divided into five zones with respect to the severity of the earthquakes but the Bureau of Indian Standards (BIS) grouped the country into four seismic zones by unifying the first two zones.</a:t>
            </a:r>
          </a:p>
          <a:p>
            <a:r>
              <a:rPr lang="en-GB" sz="3500" i="0">
                <a:effectLst/>
                <a:latin typeface="Times New Roman" panose="02020603050405020304" pitchFamily="18" charset="0"/>
                <a:cs typeface="Times New Roman" panose="02020603050405020304" pitchFamily="18" charset="0"/>
              </a:rPr>
              <a:t>BIS is the official agency for publishing the seismic hazard maps and codes.</a:t>
            </a:r>
          </a:p>
          <a:p>
            <a:endParaRPr lang="en-GB" b="0" i="0">
              <a:solidFill>
                <a:srgbClr val="353535"/>
              </a:solidFill>
              <a:effectLst/>
              <a:latin typeface="Georgia" panose="02040502050405020303" pitchFamily="18" charset="0"/>
            </a:endParaRPr>
          </a:p>
        </p:txBody>
      </p:sp>
    </p:spTree>
    <p:extLst>
      <p:ext uri="{BB962C8B-B14F-4D97-AF65-F5344CB8AC3E}">
        <p14:creationId xmlns:p14="http://schemas.microsoft.com/office/powerpoint/2010/main" val="481379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FC5E5C-D8A5-0A41-BE6C-D30BB56D3067}"/>
              </a:ext>
            </a:extLst>
          </p:cNvPr>
          <p:cNvSpPr>
            <a:spLocks noGrp="1"/>
          </p:cNvSpPr>
          <p:nvPr>
            <p:ph idx="1"/>
          </p:nvPr>
        </p:nvSpPr>
        <p:spPr>
          <a:xfrm>
            <a:off x="445325" y="420584"/>
            <a:ext cx="11429999" cy="5756379"/>
          </a:xfrm>
        </p:spPr>
        <p:txBody>
          <a:bodyPr>
            <a:normAutofit fontScale="92500" lnSpcReduction="10000"/>
          </a:bodyPr>
          <a:lstStyle/>
          <a:p>
            <a:r>
              <a:rPr lang="en-GB" sz="3200" b="1" i="0">
                <a:effectLst/>
                <a:latin typeface="Georgia" panose="02040502050405020303" pitchFamily="18" charset="0"/>
              </a:rPr>
              <a:t>Seismic Zone II</a:t>
            </a:r>
            <a:r>
              <a:rPr lang="en-GB" sz="3200" i="0">
                <a:effectLst/>
                <a:latin typeface="Georgia" panose="02040502050405020303" pitchFamily="18" charset="0"/>
              </a:rPr>
              <a:t>:Area with minor damage earthquakes corresponding to intensities V to VI of MM scale (MM-Modified Mercalli Intensity scale).</a:t>
            </a:r>
          </a:p>
          <a:p>
            <a:r>
              <a:rPr lang="en-GB" sz="3200" b="1" i="0">
                <a:effectLst/>
                <a:latin typeface="Georgia" panose="02040502050405020303" pitchFamily="18" charset="0"/>
              </a:rPr>
              <a:t>Seismic Zone III:</a:t>
            </a:r>
            <a:r>
              <a:rPr lang="en-GB" sz="3200" i="0">
                <a:effectLst/>
                <a:latin typeface="Georgia" panose="02040502050405020303" pitchFamily="18" charset="0"/>
              </a:rPr>
              <a:t>Moderate damage corresponding to intensity VII of MM scale.</a:t>
            </a:r>
          </a:p>
          <a:p>
            <a:r>
              <a:rPr lang="en-GB" sz="3200" b="1" i="0">
                <a:effectLst/>
                <a:latin typeface="Georgia" panose="02040502050405020303" pitchFamily="18" charset="0"/>
              </a:rPr>
              <a:t>Seismic Zone IV</a:t>
            </a:r>
            <a:r>
              <a:rPr lang="en-GB" sz="3200" i="0">
                <a:effectLst/>
                <a:latin typeface="Georgia" panose="02040502050405020303" pitchFamily="18" charset="0"/>
              </a:rPr>
              <a:t>:Major damage corresponding to intensity VII and higher of MM scale. Area determined by pro seismically of certain major fault systems and is seismically the most active region.</a:t>
            </a:r>
          </a:p>
          <a:p>
            <a:r>
              <a:rPr lang="en-GB" sz="3200" b="1" i="0">
                <a:effectLst/>
                <a:latin typeface="Georgia" panose="02040502050405020303" pitchFamily="18" charset="0"/>
              </a:rPr>
              <a:t>Seismic Zone V:</a:t>
            </a:r>
            <a:r>
              <a:rPr lang="en-GB" sz="3200" i="0">
                <a:effectLst/>
                <a:latin typeface="Georgia" panose="02040502050405020303" pitchFamily="18" charset="0"/>
              </a:rPr>
              <a:t>Earthquake zone V is the most vulnerable to earthquakes, where historically some of the country’s most powerful shocks have occurred.</a:t>
            </a:r>
          </a:p>
          <a:p>
            <a:r>
              <a:rPr lang="en-GB" sz="3200" i="0">
                <a:effectLst/>
                <a:latin typeface="Georgia" panose="02040502050405020303" pitchFamily="18" charset="0"/>
              </a:rPr>
              <a:t>Earthquakes with magnitudes in excess of 7.0 have occurred in these areas, and have had intensities higher than IX.</a:t>
            </a:r>
          </a:p>
          <a:p>
            <a:endParaRPr lang="en-US"/>
          </a:p>
        </p:txBody>
      </p:sp>
    </p:spTree>
    <p:extLst>
      <p:ext uri="{BB962C8B-B14F-4D97-AF65-F5344CB8AC3E}">
        <p14:creationId xmlns:p14="http://schemas.microsoft.com/office/powerpoint/2010/main" val="4020541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5102CA-B28A-D84D-BA43-7370C5A23EC0}"/>
              </a:ext>
            </a:extLst>
          </p:cNvPr>
          <p:cNvSpPr>
            <a:spLocks noGrp="1"/>
          </p:cNvSpPr>
          <p:nvPr>
            <p:ph idx="1"/>
          </p:nvPr>
        </p:nvSpPr>
        <p:spPr>
          <a:xfrm>
            <a:off x="86591" y="-49482"/>
            <a:ext cx="11331039" cy="6382988"/>
          </a:xfrm>
        </p:spPr>
        <p:txBody>
          <a:bodyPr>
            <a:noAutofit/>
          </a:bodyPr>
          <a:lstStyle/>
          <a:p>
            <a:pPr marL="0" indent="0">
              <a:buNone/>
            </a:pPr>
            <a:r>
              <a:rPr lang="en-GB" b="1" i="0">
                <a:effectLst/>
                <a:latin typeface="Times New Roman" panose="02020603050405020304" pitchFamily="18" charset="0"/>
                <a:cs typeface="Times New Roman" panose="02020603050405020304" pitchFamily="18" charset="0"/>
              </a:rPr>
              <a:t>Socio-environmental consequences of earthquakes:</a:t>
            </a:r>
          </a:p>
          <a:p>
            <a:r>
              <a:rPr lang="en-GB" i="0">
                <a:effectLst/>
                <a:latin typeface="Times New Roman" panose="02020603050405020304" pitchFamily="18" charset="0"/>
                <a:cs typeface="Times New Roman" panose="02020603050405020304" pitchFamily="18" charset="0"/>
              </a:rPr>
              <a:t>The idea of earthquakes is often associated with fear and horror due the scale, magnitude and suddenness at which it spreads on the surface of the earth without discrimination.</a:t>
            </a:r>
          </a:p>
          <a:p>
            <a:r>
              <a:rPr lang="en-GB" i="0">
                <a:effectLst/>
                <a:latin typeface="Times New Roman" panose="02020603050405020304" pitchFamily="18" charset="0"/>
                <a:cs typeface="Times New Roman" panose="02020603050405020304" pitchFamily="18" charset="0"/>
              </a:rPr>
              <a:t>It becomes a calamity when it strikes the areas of high density of population.</a:t>
            </a:r>
          </a:p>
          <a:p>
            <a:r>
              <a:rPr lang="en-GB" i="0">
                <a:effectLst/>
                <a:latin typeface="Times New Roman" panose="02020603050405020304" pitchFamily="18" charset="0"/>
                <a:cs typeface="Times New Roman" panose="02020603050405020304" pitchFamily="18" charset="0"/>
              </a:rPr>
              <a:t>It not only damages and destroys the settlement, infrastructure, transport and communication networks, industries and other developmental activities but also robs the population of their material and socio-cultural gains that they have preserved over generations. It renders them homeless, which puts an extra pressure and stress, particularly on the weak economy of developing countries</a:t>
            </a:r>
          </a:p>
          <a:p>
            <a:pPr marL="0" indent="0">
              <a:buNone/>
            </a:pPr>
            <a:r>
              <a:rPr lang="en-GB" b="1" i="0">
                <a:effectLst/>
                <a:latin typeface="Times New Roman" panose="02020603050405020304" pitchFamily="18" charset="0"/>
                <a:cs typeface="Times New Roman" panose="02020603050405020304" pitchFamily="18" charset="0"/>
              </a:rPr>
              <a:t>Effects of earthquakes:</a:t>
            </a:r>
          </a:p>
          <a:p>
            <a:pPr marL="0" indent="0">
              <a:buNone/>
            </a:pPr>
            <a:r>
              <a:rPr lang="en-GB" b="1" i="0">
                <a:effectLst/>
                <a:latin typeface="Times New Roman" panose="02020603050405020304" pitchFamily="18" charset="0"/>
                <a:cs typeface="Times New Roman" panose="02020603050405020304" pitchFamily="18" charset="0"/>
              </a:rPr>
              <a:t>On Ground</a:t>
            </a:r>
            <a:r>
              <a:rPr lang="en-GB" i="0">
                <a:effectLst/>
                <a:latin typeface="Times New Roman" panose="02020603050405020304" pitchFamily="18" charset="0"/>
                <a:cs typeface="Times New Roman" panose="02020603050405020304" pitchFamily="18" charset="0"/>
              </a:rPr>
              <a:t>:</a:t>
            </a:r>
          </a:p>
          <a:p>
            <a:pPr marL="0" indent="0">
              <a:buNone/>
            </a:pPr>
            <a:r>
              <a:rPr lang="en-GB" b="1" i="0">
                <a:effectLst/>
                <a:latin typeface="Times New Roman" panose="02020603050405020304" pitchFamily="18" charset="0"/>
                <a:cs typeface="Times New Roman" panose="02020603050405020304" pitchFamily="18" charset="0"/>
              </a:rPr>
              <a:t>Fissures</a:t>
            </a:r>
            <a:r>
              <a:rPr lang="en-GB" i="0">
                <a:effectLst/>
                <a:latin typeface="Times New Roman" panose="02020603050405020304" pitchFamily="18" charset="0"/>
                <a:cs typeface="Times New Roman" panose="02020603050405020304" pitchFamily="18" charset="0"/>
              </a:rPr>
              <a:t>:Earthquakes can create fissures in the crust of the earth which may result into possible chain effects.</a:t>
            </a:r>
          </a:p>
        </p:txBody>
      </p:sp>
    </p:spTree>
    <p:extLst>
      <p:ext uri="{BB962C8B-B14F-4D97-AF65-F5344CB8AC3E}">
        <p14:creationId xmlns:p14="http://schemas.microsoft.com/office/powerpoint/2010/main" val="3103366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3943B9-7A08-0849-A37D-46D9C3A26499}"/>
              </a:ext>
            </a:extLst>
          </p:cNvPr>
          <p:cNvSpPr>
            <a:spLocks noGrp="1"/>
          </p:cNvSpPr>
          <p:nvPr>
            <p:ph idx="1"/>
          </p:nvPr>
        </p:nvSpPr>
        <p:spPr>
          <a:xfrm>
            <a:off x="0" y="-148441"/>
            <a:ext cx="12159837" cy="6123215"/>
          </a:xfrm>
        </p:spPr>
        <p:txBody>
          <a:bodyPr>
            <a:noAutofit/>
          </a:bodyPr>
          <a:lstStyle/>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Settlements</a:t>
            </a:r>
            <a:r>
              <a:rPr lang="en-GB" sz="3200" b="0" i="0">
                <a:solidFill>
                  <a:srgbClr val="353535"/>
                </a:solidFill>
                <a:effectLst/>
                <a:latin typeface="Times New Roman" panose="02020603050405020304" pitchFamily="18" charset="0"/>
                <a:cs typeface="Times New Roman" panose="02020603050405020304" pitchFamily="18" charset="0"/>
              </a:rPr>
              <a:t>:Population settlement can be hampered due to earthquakes which may also result into loss of lives, migration of people to safer areas.</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Landslides</a:t>
            </a:r>
            <a:r>
              <a:rPr lang="en-GB" sz="3200" b="0" i="0">
                <a:solidFill>
                  <a:srgbClr val="353535"/>
                </a:solidFill>
                <a:effectLst/>
                <a:latin typeface="Times New Roman" panose="02020603050405020304" pitchFamily="18" charset="0"/>
                <a:cs typeface="Times New Roman" panose="02020603050405020304" pitchFamily="18" charset="0"/>
              </a:rPr>
              <a:t>:High sloping areas are most vulnerable zones for landslides. Human activities like intensive grazing, deforestation and natural phenomena like high rainfall can cause landslides.</a:t>
            </a:r>
            <a:r>
              <a:rPr lang="en-GB" sz="3200" i="0">
                <a:solidFill>
                  <a:srgbClr val="353535"/>
                </a:solidFill>
                <a:effectLst/>
                <a:latin typeface="Times New Roman" panose="02020603050405020304" pitchFamily="18" charset="0"/>
                <a:cs typeface="Times New Roman" panose="02020603050405020304" pitchFamily="18" charset="0"/>
              </a:rPr>
              <a:t>Example</a:t>
            </a:r>
            <a:r>
              <a:rPr lang="en-GB" sz="3200" b="0" i="0">
                <a:solidFill>
                  <a:srgbClr val="353535"/>
                </a:solidFill>
                <a:effectLst/>
                <a:latin typeface="Times New Roman" panose="02020603050405020304" pitchFamily="18" charset="0"/>
                <a:cs typeface="Times New Roman" panose="02020603050405020304" pitchFamily="18" charset="0"/>
              </a:rPr>
              <a:t>: Himalayan region have high sloping areas which also constitutes ‘very high damage risk zone’ in India.</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On Manmade Structures</a:t>
            </a:r>
            <a:endParaRPr lang="en-GB" sz="3200">
              <a:solidFill>
                <a:srgbClr val="353535"/>
              </a:solidFill>
              <a:latin typeface="Times New Roman" panose="02020603050405020304" pitchFamily="18" charset="0"/>
              <a:cs typeface="Times New Roman" panose="02020603050405020304" pitchFamily="18" charset="0"/>
            </a:endParaRP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Cracking</a:t>
            </a:r>
            <a:r>
              <a:rPr lang="en-GB" sz="3200" b="0" i="0">
                <a:solidFill>
                  <a:srgbClr val="353535"/>
                </a:solidFill>
                <a:effectLst/>
                <a:latin typeface="Times New Roman" panose="02020603050405020304" pitchFamily="18" charset="0"/>
                <a:cs typeface="Times New Roman" panose="02020603050405020304" pitchFamily="18" charset="0"/>
              </a:rPr>
              <a:t>:</a:t>
            </a:r>
            <a:r>
              <a:rPr lang="en-GB" sz="3200" i="0">
                <a:solidFill>
                  <a:srgbClr val="353535"/>
                </a:solidFill>
                <a:effectLst/>
                <a:latin typeface="Times New Roman" panose="02020603050405020304" pitchFamily="18" charset="0"/>
                <a:cs typeface="Times New Roman" panose="02020603050405020304" pitchFamily="18" charset="0"/>
              </a:rPr>
              <a:t>Earthquakes can cause cracking of buildings, roads and other infrastructure. In the long run these cracks can make the structures more vulnerable for further damage</a:t>
            </a:r>
          </a:p>
          <a:p>
            <a:pPr marL="0" indent="0">
              <a:buNone/>
            </a:pPr>
            <a:r>
              <a:rPr lang="en-GB" sz="3200" b="1" i="0">
                <a:solidFill>
                  <a:srgbClr val="353535"/>
                </a:solidFill>
                <a:effectLst/>
                <a:latin typeface="Times New Roman" panose="02020603050405020304" pitchFamily="18" charset="0"/>
                <a:cs typeface="Times New Roman" panose="02020603050405020304" pitchFamily="18" charset="0"/>
              </a:rPr>
              <a:t>Sliding</a:t>
            </a:r>
            <a:r>
              <a:rPr lang="en-GB" sz="3200" b="0" i="0">
                <a:solidFill>
                  <a:srgbClr val="353535"/>
                </a:solidFill>
                <a:effectLst/>
                <a:latin typeface="Times New Roman" panose="02020603050405020304" pitchFamily="18" charset="0"/>
                <a:cs typeface="Times New Roman" panose="02020603050405020304" pitchFamily="18" charset="0"/>
              </a:rPr>
              <a:t>:Earthquake can develop sliding of structures to the lower strata. A tectonic plate can slide over another which can create unevenness on the ground. </a:t>
            </a:r>
            <a:endParaRPr lang="en-GB" sz="3200" b="1" i="0">
              <a:solidFill>
                <a:srgbClr val="353535"/>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48180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5</cp:revision>
  <dcterms:created xsi:type="dcterms:W3CDTF">2021-06-14T15:36:50Z</dcterms:created>
  <dcterms:modified xsi:type="dcterms:W3CDTF">2021-07-13T04:46:05Z</dcterms:modified>
</cp:coreProperties>
</file>