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61" r:id="rId3"/>
    <p:sldId id="262" r:id="rId4"/>
    <p:sldId id="263" r:id="rId5"/>
    <p:sldId id="264" r:id="rId6"/>
    <p:sldId id="26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4" d="100"/>
          <a:sy n="64" d="100"/>
        </p:scale>
        <p:origin x="-948" y="-18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B4FD5B-5AC9-7B4F-91E5-34411F105A5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 xmlns:a16="http://schemas.microsoft.com/office/drawing/2014/main" id="{79F45363-00E1-C844-BC7D-BFEF997571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 xmlns:a16="http://schemas.microsoft.com/office/drawing/2014/main" id="{5B561D2C-2DB1-DC41-9AA0-7BEE47A3EDBF}"/>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 xmlns:a16="http://schemas.microsoft.com/office/drawing/2014/main" id="{177367E4-104E-3147-956A-6B74BF6C39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D00AF49-A1FD-084E-8198-2C6237612131}"/>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2025448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CF25D70-C360-ED4F-A8C4-2441D0D1EE3A}"/>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 xmlns:a16="http://schemas.microsoft.com/office/drawing/2014/main" id="{43905C3F-2110-AC4B-8B88-E1A73E9A14E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 xmlns:a16="http://schemas.microsoft.com/office/drawing/2014/main" id="{F9840ABA-21B6-FA44-BF1F-A2B00A26C306}"/>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 xmlns:a16="http://schemas.microsoft.com/office/drawing/2014/main" id="{08E80A97-3895-704B-88D3-CE5A2979DD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93854AA-C353-C94C-9C78-4498B5229C10}"/>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29060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F46A1B6-51BB-2849-A4EF-FDB5DCBB580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 xmlns:a16="http://schemas.microsoft.com/office/drawing/2014/main" id="{193CF6D1-B0D5-C744-ADE7-581735DB5AC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 xmlns:a16="http://schemas.microsoft.com/office/drawing/2014/main" id="{193431BE-9934-FF40-95AE-8C8E39D30AA8}"/>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 xmlns:a16="http://schemas.microsoft.com/office/drawing/2014/main" id="{6F5113FF-A23D-FB47-A029-F909A991D0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8A0BA879-10FA-524C-AE3B-5DC5B736BA44}"/>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136746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822C20-F0DE-8A4E-9628-A1C26304FE4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 xmlns:a16="http://schemas.microsoft.com/office/drawing/2014/main" id="{40CE8EF9-566D-6142-8913-C1E0279B782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 xmlns:a16="http://schemas.microsoft.com/office/drawing/2014/main" id="{302AE355-0122-AB41-8599-B791BE6E65D7}"/>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 xmlns:a16="http://schemas.microsoft.com/office/drawing/2014/main" id="{F15B64CB-D111-E74A-8F4A-FB1E5E7175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363DCC4-8704-3242-BA3F-6977E44E08C1}"/>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4165529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76E0F61-482C-844B-A9CF-2420858F893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 xmlns:a16="http://schemas.microsoft.com/office/drawing/2014/main" id="{1F1FB417-6012-1441-9A98-F265A8B9A1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 xmlns:a16="http://schemas.microsoft.com/office/drawing/2014/main" id="{C3D28C64-C9CA-F044-BD16-B5FB8B71F550}"/>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5" name="Footer Placeholder 4">
            <a:extLst>
              <a:ext uri="{FF2B5EF4-FFF2-40B4-BE49-F238E27FC236}">
                <a16:creationId xmlns="" xmlns:a16="http://schemas.microsoft.com/office/drawing/2014/main" id="{6975AF7C-DB80-FC49-BA22-8DF1DA189A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323F5E1-9FAA-6645-AC6B-01A2CA5FCB58}"/>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854348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5DAB95F-EB70-194C-B709-FA99546C0B4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 xmlns:a16="http://schemas.microsoft.com/office/drawing/2014/main" id="{388247FB-1CF6-CD42-AB55-0F79812CE65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 xmlns:a16="http://schemas.microsoft.com/office/drawing/2014/main" id="{CD1BA9A8-CC64-8143-8B0A-57F61D838B4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 xmlns:a16="http://schemas.microsoft.com/office/drawing/2014/main" id="{1FA353F1-5976-7A47-AEDB-CB71391F1FAF}"/>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6" name="Footer Placeholder 5">
            <a:extLst>
              <a:ext uri="{FF2B5EF4-FFF2-40B4-BE49-F238E27FC236}">
                <a16:creationId xmlns="" xmlns:a16="http://schemas.microsoft.com/office/drawing/2014/main" id="{23D52554-EC3D-884B-BC56-4A4A79EF2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9FACB23C-A7E3-AD47-9BCF-FE2DE0489E11}"/>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3283424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B90207B-9E43-9547-8E71-FA6F056763A2}"/>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 xmlns:a16="http://schemas.microsoft.com/office/drawing/2014/main" id="{FFFC51A2-BEA9-DB4E-AA42-B69D3365C6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 xmlns:a16="http://schemas.microsoft.com/office/drawing/2014/main" id="{4E0068FF-5C2A-9F42-A016-40332A07537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 xmlns:a16="http://schemas.microsoft.com/office/drawing/2014/main" id="{C5B569FA-0077-9649-8EC2-02400558B80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 xmlns:a16="http://schemas.microsoft.com/office/drawing/2014/main" id="{50FFD908-7ADB-2549-AC5E-8A78575DCC47}"/>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 xmlns:a16="http://schemas.microsoft.com/office/drawing/2014/main" id="{4CE5A253-3AC7-4248-B359-44BFE9234D14}"/>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8" name="Footer Placeholder 7">
            <a:extLst>
              <a:ext uri="{FF2B5EF4-FFF2-40B4-BE49-F238E27FC236}">
                <a16:creationId xmlns="" xmlns:a16="http://schemas.microsoft.com/office/drawing/2014/main" id="{12D8C000-9B23-3C41-BC6A-9447C28066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64963AA1-1883-0643-AC5D-435A6E5B9731}"/>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2191449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8F81C11-DFD6-2A4A-9D8F-B7C13977025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 xmlns:a16="http://schemas.microsoft.com/office/drawing/2014/main" id="{C1D40081-2C51-E943-B9D3-9A47873D0096}"/>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4" name="Footer Placeholder 3">
            <a:extLst>
              <a:ext uri="{FF2B5EF4-FFF2-40B4-BE49-F238E27FC236}">
                <a16:creationId xmlns="" xmlns:a16="http://schemas.microsoft.com/office/drawing/2014/main" id="{54266F8F-1109-0C42-95DC-1596116C24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92F3492B-72A3-D642-B4BA-9E3C5F982A27}"/>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122171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37E8167E-8AB3-1049-83A9-445EB2DA3AA5}"/>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3" name="Footer Placeholder 2">
            <a:extLst>
              <a:ext uri="{FF2B5EF4-FFF2-40B4-BE49-F238E27FC236}">
                <a16:creationId xmlns="" xmlns:a16="http://schemas.microsoft.com/office/drawing/2014/main" id="{AC287E8E-26FA-8A49-82BA-EC0CDF8A340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EC5BD476-6398-D649-A253-C7B84D628190}"/>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3403471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26ACAA6-233A-364B-A675-9E291045C48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 xmlns:a16="http://schemas.microsoft.com/office/drawing/2014/main" id="{968C5F46-FCEC-2B47-8230-24AE546679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 xmlns:a16="http://schemas.microsoft.com/office/drawing/2014/main" id="{C6DA3ED2-F151-D04B-ACAB-96D7ED758C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 xmlns:a16="http://schemas.microsoft.com/office/drawing/2014/main" id="{BDFA81D8-2539-E64A-ADDD-CD5CA67492D4}"/>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6" name="Footer Placeholder 5">
            <a:extLst>
              <a:ext uri="{FF2B5EF4-FFF2-40B4-BE49-F238E27FC236}">
                <a16:creationId xmlns="" xmlns:a16="http://schemas.microsoft.com/office/drawing/2014/main" id="{9BB93FE7-4F2A-6441-BF02-5756EBB7D4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D00F488C-4268-F64E-9441-D83F7B435D18}"/>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2219983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071BA51-7BC7-184A-8E40-29F7C7F3F1D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 xmlns:a16="http://schemas.microsoft.com/office/drawing/2014/main" id="{4AAB5AAD-F7E5-BE41-9315-32C6A7EACE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350F12AB-475E-C845-A791-1DF0E2094B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 xmlns:a16="http://schemas.microsoft.com/office/drawing/2014/main" id="{5F53A202-8035-5645-810D-74AA71E06ECA}"/>
              </a:ext>
            </a:extLst>
          </p:cNvPr>
          <p:cNvSpPr>
            <a:spLocks noGrp="1"/>
          </p:cNvSpPr>
          <p:nvPr>
            <p:ph type="dt" sz="half" idx="10"/>
          </p:nvPr>
        </p:nvSpPr>
        <p:spPr/>
        <p:txBody>
          <a:bodyPr/>
          <a:lstStyle/>
          <a:p>
            <a:fld id="{A9DB1451-44B4-5247-83F6-B555B870B989}" type="datetimeFigureOut">
              <a:rPr lang="en-US" smtClean="0"/>
              <a:pPr/>
              <a:t>7/9/2021</a:t>
            </a:fld>
            <a:endParaRPr lang="en-US"/>
          </a:p>
        </p:txBody>
      </p:sp>
      <p:sp>
        <p:nvSpPr>
          <p:cNvPr id="6" name="Footer Placeholder 5">
            <a:extLst>
              <a:ext uri="{FF2B5EF4-FFF2-40B4-BE49-F238E27FC236}">
                <a16:creationId xmlns="" xmlns:a16="http://schemas.microsoft.com/office/drawing/2014/main" id="{54CF334B-7A46-DE4A-B1F2-B68579386A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29D2BC45-8776-714D-94D0-B8672369BD10}"/>
              </a:ext>
            </a:extLst>
          </p:cNvPr>
          <p:cNvSpPr>
            <a:spLocks noGrp="1"/>
          </p:cNvSpPr>
          <p:nvPr>
            <p:ph type="sldNum" sz="quarter" idx="12"/>
          </p:nvPr>
        </p:nvSpPr>
        <p:spPr/>
        <p:txBody>
          <a:body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3534859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70E03E9D-3270-A84C-A6DC-433199343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 xmlns:a16="http://schemas.microsoft.com/office/drawing/2014/main" id="{8985AD68-8552-9043-BE54-F64F3FFE1E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 xmlns:a16="http://schemas.microsoft.com/office/drawing/2014/main" id="{8169A4B8-72AE-0740-85B1-B167B26C13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DB1451-44B4-5247-83F6-B555B870B989}" type="datetimeFigureOut">
              <a:rPr lang="en-US" smtClean="0"/>
              <a:pPr/>
              <a:t>7/9/2021</a:t>
            </a:fld>
            <a:endParaRPr lang="en-US"/>
          </a:p>
        </p:txBody>
      </p:sp>
      <p:sp>
        <p:nvSpPr>
          <p:cNvPr id="5" name="Footer Placeholder 4">
            <a:extLst>
              <a:ext uri="{FF2B5EF4-FFF2-40B4-BE49-F238E27FC236}">
                <a16:creationId xmlns="" xmlns:a16="http://schemas.microsoft.com/office/drawing/2014/main" id="{192B3DC7-9A0F-0E42-9600-1B6269BB760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230F74EE-C916-3B4C-910D-720E381E58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618328-ADAA-CD43-B102-0EF557246DD1}" type="slidenum">
              <a:rPr lang="en-US" smtClean="0"/>
              <a:pPr/>
              <a:t>‹#›</a:t>
            </a:fld>
            <a:endParaRPr lang="en-US"/>
          </a:p>
        </p:txBody>
      </p:sp>
    </p:spTree>
    <p:extLst>
      <p:ext uri="{BB962C8B-B14F-4D97-AF65-F5344CB8AC3E}">
        <p14:creationId xmlns="" xmlns:p14="http://schemas.microsoft.com/office/powerpoint/2010/main" val="1368235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62000"/>
            <a:ext cx="9144000" cy="4191000"/>
          </a:xfrm>
        </p:spPr>
        <p:txBody>
          <a:bodyPr>
            <a:normAutofit/>
          </a:bodyPr>
          <a:lstStyle/>
          <a:p>
            <a:r>
              <a:rPr lang="en-US" b="1" dirty="0" smtClean="0">
                <a:latin typeface="Times New Roman" pitchFamily="18" charset="0"/>
                <a:cs typeface="Times New Roman" pitchFamily="18" charset="0"/>
              </a:rPr>
              <a:t>PAPER-601</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ENVIRONMENT AND  DEVELOPMENT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ACACDCE3-93E6-D046-BA46-47C26C8F86BF}"/>
              </a:ext>
            </a:extLst>
          </p:cNvPr>
          <p:cNvSpPr>
            <a:spLocks noGrp="1"/>
          </p:cNvSpPr>
          <p:nvPr>
            <p:ph idx="1"/>
          </p:nvPr>
        </p:nvSpPr>
        <p:spPr>
          <a:xfrm>
            <a:off x="358734" y="160811"/>
            <a:ext cx="11491851" cy="6580909"/>
          </a:xfrm>
        </p:spPr>
        <p:txBody>
          <a:bodyPr>
            <a:noAutofit/>
          </a:bodyPr>
          <a:lstStyle/>
          <a:p>
            <a:pPr marL="0" indent="0">
              <a:buNone/>
            </a:pPr>
            <a:r>
              <a:rPr lang="en-US" sz="3200" b="1" dirty="0" smtClean="0">
                <a:latin typeface="Times New Roman" panose="02020603050405020304" pitchFamily="18" charset="0"/>
                <a:cs typeface="Times New Roman" panose="02020603050405020304" pitchFamily="18" charset="0"/>
              </a:rPr>
              <a:t> </a:t>
            </a:r>
            <a:r>
              <a:rPr lang="en-US" sz="3200" b="1" u="sng" dirty="0" smtClean="0">
                <a:latin typeface="Times New Roman" pitchFamily="18" charset="0"/>
                <a:cs typeface="Times New Roman" pitchFamily="18" charset="0"/>
              </a:rPr>
              <a:t>UNIT 3:SUSTAINABLE MANAGEMENT OF ENVIRONMENT AND DEVELOPMENT</a:t>
            </a:r>
            <a:r>
              <a:rPr lang="en-US" sz="3200" b="1" dirty="0" smtClean="0">
                <a:latin typeface="Times New Roman" panose="02020603050405020304" pitchFamily="18" charset="0"/>
                <a:cs typeface="Times New Roman" panose="02020603050405020304" pitchFamily="18" charset="0"/>
              </a:rPr>
              <a:t>  </a:t>
            </a:r>
          </a:p>
          <a:p>
            <a:pPr marL="0" indent="0">
              <a:buNone/>
            </a:pPr>
            <a:r>
              <a:rPr lang="en-US" sz="3200" b="1" dirty="0" smtClean="0">
                <a:latin typeface="Times New Roman" panose="02020603050405020304" pitchFamily="18" charset="0"/>
                <a:cs typeface="Times New Roman" panose="02020603050405020304" pitchFamily="18" charset="0"/>
              </a:rPr>
              <a:t>                         </a:t>
            </a:r>
          </a:p>
          <a:p>
            <a:pPr marL="0" indent="0">
              <a:buNone/>
            </a:pPr>
            <a:r>
              <a:rPr lang="en-US" sz="3200" b="1" dirty="0" smtClean="0">
                <a:latin typeface="Times New Roman" panose="02020603050405020304" pitchFamily="18" charset="0"/>
                <a:cs typeface="Times New Roman" panose="02020603050405020304" pitchFamily="18" charset="0"/>
              </a:rPr>
              <a:t>Flood </a:t>
            </a:r>
            <a:r>
              <a:rPr lang="en-US" sz="3200" b="1" dirty="0" err="1" smtClean="0">
                <a:latin typeface="Times New Roman" panose="02020603050405020304" pitchFamily="18" charset="0"/>
                <a:cs typeface="Times New Roman" panose="02020603050405020304" pitchFamily="18" charset="0"/>
              </a:rPr>
              <a:t>hazard:Management</a:t>
            </a:r>
            <a:endParaRPr lang="en-US" sz="3200" b="1" dirty="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The following steps should be taken for the reduction and management of flood hazards and disaster :</a:t>
            </a:r>
          </a:p>
          <a:p>
            <a:pPr marL="0" indent="0">
              <a:buNone/>
            </a:pPr>
            <a:r>
              <a:rPr lang="en-US" sz="3200" dirty="0" smtClean="0">
                <a:latin typeface="Times New Roman" panose="02020603050405020304" pitchFamily="18" charset="0"/>
                <a:cs typeface="Times New Roman" panose="02020603050405020304" pitchFamily="18" charset="0"/>
              </a:rPr>
              <a:t>&gt;Preparedness </a:t>
            </a:r>
            <a:r>
              <a:rPr lang="en-US" sz="3200" dirty="0">
                <a:latin typeface="Times New Roman" panose="02020603050405020304" pitchFamily="18" charset="0"/>
                <a:cs typeface="Times New Roman" panose="02020603050405020304" pitchFamily="18" charset="0"/>
              </a:rPr>
              <a:t>(P),</a:t>
            </a:r>
          </a:p>
          <a:p>
            <a:pPr marL="0" indent="0">
              <a:buNone/>
            </a:pPr>
            <a:r>
              <a:rPr lang="en-US" sz="3200" dirty="0">
                <a:latin typeface="Times New Roman" panose="02020603050405020304" pitchFamily="18" charset="0"/>
                <a:cs typeface="Times New Roman" panose="02020603050405020304" pitchFamily="18" charset="0"/>
              </a:rPr>
              <a:t>&gt; Mitigation (M),</a:t>
            </a:r>
          </a:p>
          <a:p>
            <a:pPr marL="0" indent="0">
              <a:buNone/>
            </a:pPr>
            <a:r>
              <a:rPr lang="en-US" sz="3200" dirty="0">
                <a:latin typeface="Times New Roman" panose="02020603050405020304" pitchFamily="18" charset="0"/>
                <a:cs typeface="Times New Roman" panose="02020603050405020304" pitchFamily="18" charset="0"/>
              </a:rPr>
              <a:t>&gt; Prevention (P),</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939766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 xmlns:a16="http://schemas.microsoft.com/office/drawing/2014/main" id="{DD525F82-1D7A-5347-9FFE-0596C526FD48}"/>
              </a:ext>
            </a:extLst>
          </p:cNvPr>
          <p:cNvSpPr>
            <a:spLocks noGrp="1"/>
          </p:cNvSpPr>
          <p:nvPr>
            <p:ph idx="1"/>
          </p:nvPr>
        </p:nvSpPr>
        <p:spPr>
          <a:xfrm>
            <a:off x="482434" y="210292"/>
            <a:ext cx="11566071" cy="6209805"/>
          </a:xfrm>
        </p:spPr>
        <p:txBody>
          <a:bodyPr>
            <a:noAutofit/>
          </a:bodyPr>
          <a:lstStyle/>
          <a:p>
            <a:pPr marL="0" indent="0">
              <a:buNone/>
            </a:pPr>
            <a:r>
              <a:rPr lang="en-US" sz="3200">
                <a:latin typeface="Times New Roman" panose="02020603050405020304" pitchFamily="18" charset="0"/>
                <a:cs typeface="Times New Roman" panose="02020603050405020304" pitchFamily="18" charset="0"/>
              </a:rPr>
              <a:t>&gt; Rescue operation (R),</a:t>
            </a:r>
          </a:p>
          <a:p>
            <a:pPr marL="0" indent="0">
              <a:buNone/>
            </a:pPr>
            <a:r>
              <a:rPr lang="en-US" sz="3200">
                <a:latin typeface="Times New Roman" panose="02020603050405020304" pitchFamily="18" charset="0"/>
                <a:cs typeface="Times New Roman" panose="02020603050405020304" pitchFamily="18" charset="0"/>
              </a:rPr>
              <a:t>&gt;Relief work (R),</a:t>
            </a:r>
          </a:p>
          <a:p>
            <a:pPr marL="0" indent="0">
              <a:buNone/>
            </a:pPr>
            <a:r>
              <a:rPr lang="en-US" sz="3200">
                <a:latin typeface="Times New Roman" panose="02020603050405020304" pitchFamily="18" charset="0"/>
                <a:cs typeface="Times New Roman" panose="02020603050405020304" pitchFamily="18" charset="0"/>
              </a:rPr>
              <a:t>&gt; Recovery (R), and</a:t>
            </a:r>
          </a:p>
          <a:p>
            <a:pPr marL="0" indent="0">
              <a:buNone/>
            </a:pPr>
            <a:r>
              <a:rPr lang="en-US" sz="3200">
                <a:latin typeface="Times New Roman" panose="02020603050405020304" pitchFamily="18" charset="0"/>
                <a:cs typeface="Times New Roman" panose="02020603050405020304" pitchFamily="18" charset="0"/>
              </a:rPr>
              <a:t>&gt;Rehabilitation</a:t>
            </a:r>
            <a:r>
              <a:rPr lang="en-US" sz="3200" b="1">
                <a:latin typeface="Times New Roman" panose="02020603050405020304" pitchFamily="18" charset="0"/>
                <a:cs typeface="Times New Roman" panose="02020603050405020304" pitchFamily="18" charset="0"/>
              </a:rPr>
              <a:t>.</a:t>
            </a:r>
          </a:p>
          <a:p>
            <a:pPr marL="0" indent="0">
              <a:buNone/>
            </a:pPr>
            <a:r>
              <a:rPr lang="en-US" sz="3200">
                <a:latin typeface="Times New Roman" panose="02020603050405020304" pitchFamily="18" charset="0"/>
                <a:cs typeface="Times New Roman" panose="02020603050405020304" pitchFamily="18" charset="0"/>
              </a:rPr>
              <a:t>The following flood control measures should be adopted to mitigate the adverse impacts of severe floods and to prevent ordinary floods :</a:t>
            </a:r>
          </a:p>
          <a:p>
            <a:pPr marL="0" indent="0">
              <a:buNone/>
            </a:pPr>
            <a:r>
              <a:rPr lang="en-US" sz="3200">
                <a:latin typeface="Times New Roman" panose="02020603050405020304" pitchFamily="18" charset="0"/>
                <a:cs typeface="Times New Roman" panose="02020603050405020304" pitchFamily="18" charset="0"/>
              </a:rPr>
              <a:t>&gt; delay the return of runoff resulting from torrential rainfail to the rivers,</a:t>
            </a:r>
          </a:p>
          <a:p>
            <a:pPr marL="0" indent="0">
              <a:buNone/>
            </a:pPr>
            <a:r>
              <a:rPr lang="en-US" sz="3200">
                <a:latin typeface="Times New Roman" panose="02020603050405020304" pitchFamily="18" charset="0"/>
                <a:cs typeface="Times New Roman" panose="02020603050405020304" pitchFamily="18" charset="0"/>
              </a:rPr>
              <a:t>&gt;hasten the discharge of river water,</a:t>
            </a:r>
          </a:p>
          <a:p>
            <a:pPr marL="0" indent="0">
              <a:buNone/>
            </a:pPr>
            <a:r>
              <a:rPr lang="en-US" sz="3200">
                <a:latin typeface="Times New Roman" panose="02020603050405020304" pitchFamily="18" charset="0"/>
                <a:cs typeface="Times New Roman" panose="02020603050405020304" pitchFamily="18" charset="0"/>
              </a:rPr>
              <a:t>&gt; divert the flow of rivers, and</a:t>
            </a:r>
          </a:p>
          <a:p>
            <a:pPr marL="0" indent="0">
              <a:buNone/>
            </a:pPr>
            <a:r>
              <a:rPr lang="en-US" sz="3200">
                <a:latin typeface="Times New Roman" panose="02020603050405020304" pitchFamily="18" charset="0"/>
                <a:cs typeface="Times New Roman" panose="02020603050405020304" pitchFamily="18" charset="0"/>
              </a:rPr>
              <a:t>&gt; reduce the impacts of floods</a:t>
            </a:r>
          </a:p>
        </p:txBody>
      </p:sp>
    </p:spTree>
    <p:extLst>
      <p:ext uri="{BB962C8B-B14F-4D97-AF65-F5344CB8AC3E}">
        <p14:creationId xmlns="" xmlns:p14="http://schemas.microsoft.com/office/powerpoint/2010/main" val="3442720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33EBA745-F687-1D42-B04F-62739D250AA9}"/>
              </a:ext>
            </a:extLst>
          </p:cNvPr>
          <p:cNvSpPr>
            <a:spLocks noGrp="1"/>
          </p:cNvSpPr>
          <p:nvPr>
            <p:ph idx="1"/>
          </p:nvPr>
        </p:nvSpPr>
        <p:spPr>
          <a:xfrm>
            <a:off x="381000" y="228600"/>
            <a:ext cx="11197442" cy="6191497"/>
          </a:xfrm>
        </p:spPr>
        <p:txBody>
          <a:bodyPr>
            <a:normAutofit fontScale="92500"/>
          </a:bodyPr>
          <a:lstStyle/>
          <a:p>
            <a:pPr marL="0" indent="0">
              <a:buNone/>
            </a:pPr>
            <a:r>
              <a:rPr lang="en-US" sz="3200" b="1" dirty="0">
                <a:latin typeface="Times New Roman" panose="02020603050405020304" pitchFamily="18" charset="0"/>
                <a:cs typeface="Times New Roman" panose="02020603050405020304" pitchFamily="18" charset="0"/>
              </a:rPr>
              <a:t>(1) Delay the Runoff</a:t>
            </a:r>
          </a:p>
          <a:p>
            <a:pPr marL="0" indent="0">
              <a:buNone/>
            </a:pPr>
            <a:r>
              <a:rPr lang="en-US" sz="3500" dirty="0">
                <a:latin typeface="Times New Roman" pitchFamily="18" charset="0"/>
                <a:cs typeface="Times New Roman" pitchFamily="18" charset="0"/>
              </a:rPr>
              <a:t>-Man cannot stop high intensity rainfall and there is no need at all to interfere with natural </a:t>
            </a:r>
            <a:r>
              <a:rPr lang="en-US" sz="3500" dirty="0" err="1">
                <a:latin typeface="Times New Roman" pitchFamily="18" charset="0"/>
                <a:cs typeface="Times New Roman" pitchFamily="18" charset="0"/>
              </a:rPr>
              <a:t>processes.What</a:t>
            </a:r>
            <a:r>
              <a:rPr lang="en-US" sz="3500" dirty="0">
                <a:latin typeface="Times New Roman" pitchFamily="18" charset="0"/>
                <a:cs typeface="Times New Roman" pitchFamily="18" charset="0"/>
              </a:rPr>
              <a:t> man can do is to delay the return of surface runoff resulting from the high intensity rainfall to the rivers. This can be achieved by large-scale reforestation and </a:t>
            </a:r>
            <a:r>
              <a:rPr lang="en-US" sz="3500" dirty="0" err="1">
                <a:latin typeface="Times New Roman" pitchFamily="18" charset="0"/>
                <a:cs typeface="Times New Roman" pitchFamily="18" charset="0"/>
              </a:rPr>
              <a:t>afforestation</a:t>
            </a:r>
            <a:r>
              <a:rPr lang="en-US" sz="3500" dirty="0">
                <a:latin typeface="Times New Roman" pitchFamily="18" charset="0"/>
                <a:cs typeface="Times New Roman" pitchFamily="18" charset="0"/>
              </a:rPr>
              <a:t> in the hilly source catchment areas of those rivers which are notorious for their recurrent disastrous floods</a:t>
            </a:r>
          </a:p>
          <a:p>
            <a:pPr marL="0" indent="0">
              <a:buNone/>
            </a:pPr>
            <a:r>
              <a:rPr lang="en-US" sz="3500" b="1" dirty="0">
                <a:latin typeface="Times New Roman" pitchFamily="18" charset="0"/>
                <a:cs typeface="Times New Roman" pitchFamily="18" charset="0"/>
              </a:rPr>
              <a:t>(2) Hasten the Discharge of River Water</a:t>
            </a:r>
          </a:p>
          <a:p>
            <a:pPr marL="0" indent="0">
              <a:buNone/>
            </a:pPr>
            <a:r>
              <a:rPr lang="en-US" sz="3500" dirty="0">
                <a:latin typeface="Times New Roman" pitchFamily="18" charset="0"/>
                <a:cs typeface="Times New Roman" pitchFamily="18" charset="0"/>
              </a:rPr>
              <a:t>-too much bends and meander loops in the highly sinuous and meandering rivers retard the quick disposal of </a:t>
            </a:r>
            <a:r>
              <a:rPr lang="en-US" sz="3500" dirty="0" err="1">
                <a:latin typeface="Times New Roman" pitchFamily="18" charset="0"/>
                <a:cs typeface="Times New Roman" pitchFamily="18" charset="0"/>
              </a:rPr>
              <a:t>water.It</a:t>
            </a:r>
            <a:r>
              <a:rPr lang="en-US" sz="3500" dirty="0">
                <a:latin typeface="Times New Roman" pitchFamily="18" charset="0"/>
                <a:cs typeface="Times New Roman" pitchFamily="18" charset="0"/>
              </a:rPr>
              <a:t> </a:t>
            </a:r>
            <a:r>
              <a:rPr lang="en-US" sz="3500" dirty="0" err="1" smtClean="0">
                <a:latin typeface="Times New Roman" pitchFamily="18" charset="0"/>
                <a:cs typeface="Times New Roman" pitchFamily="18" charset="0"/>
              </a:rPr>
              <a:t>is,therefore</a:t>
            </a:r>
            <a:r>
              <a:rPr lang="en-US" sz="3500" dirty="0">
                <a:latin typeface="Times New Roman" pitchFamily="18" charset="0"/>
                <a:cs typeface="Times New Roman" pitchFamily="18" charset="0"/>
              </a:rPr>
              <a:t>, advisable to straighten the </a:t>
            </a:r>
            <a:r>
              <a:rPr lang="en-US" sz="3500" dirty="0" err="1">
                <a:latin typeface="Times New Roman" pitchFamily="18" charset="0"/>
                <a:cs typeface="Times New Roman" pitchFamily="18" charset="0"/>
              </a:rPr>
              <a:t>sinous</a:t>
            </a:r>
            <a:r>
              <a:rPr lang="en-US" sz="3500" dirty="0">
                <a:latin typeface="Times New Roman" pitchFamily="18" charset="0"/>
                <a:cs typeface="Times New Roman" pitchFamily="18" charset="0"/>
              </a:rPr>
              <a:t> and meandering courses o f the rivers at some </a:t>
            </a:r>
            <a:r>
              <a:rPr lang="en-US" sz="3500" dirty="0" smtClean="0">
                <a:latin typeface="Times New Roman" pitchFamily="18" charset="0"/>
                <a:cs typeface="Times New Roman" pitchFamily="18" charset="0"/>
              </a:rPr>
              <a:t>places </a:t>
            </a:r>
            <a:r>
              <a:rPr lang="en-US" sz="3500" dirty="0">
                <a:latin typeface="Times New Roman" pitchFamily="18" charset="0"/>
                <a:cs typeface="Times New Roman" pitchFamily="18" charset="0"/>
              </a:rPr>
              <a:t>by performing artificial cutoffs of individual bends or a series of </a:t>
            </a:r>
            <a:r>
              <a:rPr lang="en-US" sz="3500" dirty="0" smtClean="0">
                <a:latin typeface="Times New Roman" pitchFamily="18" charset="0"/>
                <a:cs typeface="Times New Roman" pitchFamily="18" charset="0"/>
              </a:rPr>
              <a:t>bends</a:t>
            </a:r>
            <a:endParaRPr lang="en-US" sz="35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50051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23E67B8-9844-364E-84B8-1EAA775C70A7}"/>
              </a:ext>
            </a:extLst>
          </p:cNvPr>
          <p:cNvSpPr>
            <a:spLocks noGrp="1"/>
          </p:cNvSpPr>
          <p:nvPr>
            <p:ph idx="1"/>
          </p:nvPr>
        </p:nvSpPr>
        <p:spPr>
          <a:xfrm>
            <a:off x="457200" y="304800"/>
            <a:ext cx="11506200" cy="6324600"/>
          </a:xfrm>
        </p:spPr>
        <p:txBody>
          <a:bodyPr>
            <a:normAutofit/>
          </a:bodyPr>
          <a:lstStyle/>
          <a:p>
            <a:pPr marL="0" indent="0"/>
            <a:r>
              <a:rPr lang="en-US" sz="3200" dirty="0" smtClean="0">
                <a:latin typeface="Times New Roman" pitchFamily="18" charset="0"/>
                <a:cs typeface="Times New Roman" pitchFamily="18" charset="0"/>
              </a:rPr>
              <a:t>S</a:t>
            </a:r>
            <a:r>
              <a:rPr lang="en-US" sz="3200" dirty="0" smtClean="0">
                <a:latin typeface="Times New Roman" pitchFamily="18" charset="0"/>
                <a:cs typeface="Times New Roman" pitchFamily="18" charset="0"/>
              </a:rPr>
              <a:t>o </a:t>
            </a:r>
            <a:r>
              <a:rPr lang="en-US" sz="3200" dirty="0" smtClean="0">
                <a:latin typeface="Times New Roman" pitchFamily="18" charset="0"/>
                <a:cs typeface="Times New Roman" pitchFamily="18" charset="0"/>
              </a:rPr>
              <a:t>that the flood discharge may move downstream more rapidly and the water may be disposed off by the rivers quickly.</a:t>
            </a:r>
            <a:endParaRPr lang="en-US" sz="3200" b="1" dirty="0" smtClean="0">
              <a:latin typeface="Times New Roman" panose="02020603050405020304" pitchFamily="18" charset="0"/>
              <a:cs typeface="Times New Roman" panose="02020603050405020304" pitchFamily="18" charset="0"/>
            </a:endParaRPr>
          </a:p>
          <a:p>
            <a:pPr marL="0" indent="0">
              <a:buNone/>
            </a:pPr>
            <a:r>
              <a:rPr lang="en-US" sz="3200" b="1" dirty="0" smtClean="0">
                <a:latin typeface="Times New Roman" panose="02020603050405020304" pitchFamily="18" charset="0"/>
                <a:cs typeface="Times New Roman" panose="02020603050405020304" pitchFamily="18" charset="0"/>
              </a:rPr>
              <a:t>(</a:t>
            </a:r>
            <a:r>
              <a:rPr lang="en-US" sz="3200" b="1" dirty="0">
                <a:latin typeface="Times New Roman" panose="02020603050405020304" pitchFamily="18" charset="0"/>
                <a:cs typeface="Times New Roman" panose="02020603050405020304" pitchFamily="18" charset="0"/>
              </a:rPr>
              <a:t>3)Reduce the Volume of Water</a:t>
            </a:r>
          </a:p>
          <a:p>
            <a:pPr marL="0" indent="0">
              <a:buNone/>
            </a:pPr>
            <a:r>
              <a:rPr lang="en-US" sz="3200" dirty="0">
                <a:latin typeface="Times New Roman" panose="02020603050405020304" pitchFamily="18" charset="0"/>
                <a:cs typeface="Times New Roman" panose="02020603050405020304" pitchFamily="18" charset="0"/>
              </a:rPr>
              <a:t>The volume of water during flood stage of a river may be reduced through a series of engineering devices such as construction of flood-control storage reservoirs.</a:t>
            </a:r>
          </a:p>
          <a:p>
            <a:pPr marL="0" indent="0">
              <a:buNone/>
            </a:pPr>
            <a:r>
              <a:rPr lang="en-US" sz="3200" dirty="0">
                <a:latin typeface="Times New Roman" panose="02020603050405020304" pitchFamily="18" charset="0"/>
                <a:cs typeface="Times New Roman" panose="02020603050405020304" pitchFamily="18" charset="0"/>
              </a:rPr>
              <a:t>Such storage reservoirs impound enormous volume of water during flood period and thus these help in two ways e.g. firstly, these storage reservoirs reduce the volume of water of the rivers, and secondly, these provide water for irrigation and drinking purposes.</a:t>
            </a:r>
          </a:p>
          <a:p>
            <a:pPr marL="0" indent="0">
              <a:buNone/>
            </a:pPr>
            <a:r>
              <a:rPr lang="en-US" sz="3200" dirty="0">
                <a:latin typeface="Times New Roman" panose="02020603050405020304" pitchFamily="18" charset="0"/>
                <a:cs typeface="Times New Roman" panose="02020603050405020304" pitchFamily="18" charset="0"/>
              </a:rPr>
              <a:t>If the reservoirs are succeeded by huge dams, they also help in the generation of hydro electricity</a:t>
            </a:r>
          </a:p>
          <a:p>
            <a:pPr marL="0" indent="0">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747732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4931E93-011A-0747-A2E9-45E63831303B}"/>
              </a:ext>
            </a:extLst>
          </p:cNvPr>
          <p:cNvSpPr>
            <a:spLocks noGrp="1"/>
          </p:cNvSpPr>
          <p:nvPr>
            <p:ph idx="1"/>
          </p:nvPr>
        </p:nvSpPr>
        <p:spPr>
          <a:xfrm>
            <a:off x="788719" y="445324"/>
            <a:ext cx="10515600" cy="5900552"/>
          </a:xfrm>
        </p:spPr>
        <p:txBody>
          <a:bodyPr/>
          <a:lstStyle/>
          <a:p>
            <a:pPr marL="0" indent="0">
              <a:buNone/>
            </a:pPr>
            <a:r>
              <a:rPr lang="en-US" sz="3200" b="1" dirty="0">
                <a:latin typeface="Times New Roman" panose="02020603050405020304" pitchFamily="18" charset="0"/>
                <a:cs typeface="Times New Roman" panose="02020603050405020304" pitchFamily="18" charset="0"/>
              </a:rPr>
              <a:t>(4) Divert the Flood Water</a:t>
            </a:r>
          </a:p>
          <a:p>
            <a:pPr marL="0" indent="0">
              <a:buNone/>
            </a:pPr>
            <a:r>
              <a:rPr lang="en-US" sz="3200" dirty="0">
                <a:latin typeface="Times New Roman" panose="02020603050405020304" pitchFamily="18" charset="0"/>
                <a:cs typeface="Times New Roman" panose="02020603050405020304" pitchFamily="18" charset="0"/>
              </a:rPr>
              <a:t>Flood-diversion systems imply diversion of flood water in </a:t>
            </a:r>
            <a:r>
              <a:rPr lang="en-US" sz="3200" dirty="0" err="1">
                <a:latin typeface="Times New Roman" panose="02020603050405020304" pitchFamily="18" charset="0"/>
                <a:cs typeface="Times New Roman" panose="02020603050405020304" pitchFamily="18" charset="0"/>
              </a:rPr>
              <a:t>lowlying</a:t>
            </a:r>
            <a:r>
              <a:rPr lang="en-US" sz="3200" dirty="0">
                <a:latin typeface="Times New Roman" panose="02020603050405020304" pitchFamily="18" charset="0"/>
                <a:cs typeface="Times New Roman" panose="02020603050405020304" pitchFamily="18" charset="0"/>
              </a:rPr>
              <a:t> areas, depressions or artificially constructed channels bordered by artificial dykes so that the flood crests may be reduced and the flood magnitude may be decreased</a:t>
            </a:r>
            <a:r>
              <a:rPr lang="en-US" b="1" dirty="0"/>
              <a:t>.</a:t>
            </a:r>
          </a:p>
          <a:p>
            <a:pPr marL="0" indent="0">
              <a:buNone/>
            </a:pPr>
            <a:r>
              <a:rPr lang="en-US" sz="3200" b="1" dirty="0">
                <a:latin typeface="Times New Roman" panose="02020603050405020304" pitchFamily="18" charset="0"/>
                <a:cs typeface="Times New Roman" panose="02020603050405020304" pitchFamily="18" charset="0"/>
              </a:rPr>
              <a:t>5) Reduce the Impacts of Floods</a:t>
            </a:r>
          </a:p>
          <a:p>
            <a:pPr marL="0" indent="0">
              <a:buNone/>
            </a:pPr>
            <a:r>
              <a:rPr lang="en-US" sz="3200" dirty="0">
                <a:latin typeface="Times New Roman" panose="02020603050405020304" pitchFamily="18" charset="0"/>
                <a:cs typeface="Times New Roman" panose="02020603050405020304" pitchFamily="18" charset="0"/>
              </a:rPr>
              <a:t>Embankments, dikes and flood walls are used to confine the flood water within the valley or say within a narrow channel</a:t>
            </a:r>
            <a:r>
              <a:rPr lang="en-US" sz="3200" dirty="0"/>
              <a:t>. </a:t>
            </a:r>
            <a:r>
              <a:rPr lang="en-US" sz="3200" dirty="0">
                <a:latin typeface="Times New Roman" pitchFamily="18" charset="0"/>
                <a:cs typeface="Times New Roman" pitchFamily="18" charset="0"/>
              </a:rPr>
              <a:t>These engineering works include the building of artificial levees of earthen materials, stones or even concrete walls.</a:t>
            </a:r>
          </a:p>
          <a:p>
            <a:pPr marL="0" indent="0">
              <a:buNone/>
            </a:pPr>
            <a:r>
              <a:rPr lang="en-US" sz="3200" b="1" dirty="0" err="1">
                <a:latin typeface="Times New Roman" pitchFamily="18" charset="0"/>
                <a:cs typeface="Times New Roman" pitchFamily="18" charset="0"/>
              </a:rPr>
              <a:t>BIBLIOGRAPHY</a:t>
            </a:r>
            <a:r>
              <a:rPr lang="en-US" sz="3200" dirty="0" err="1">
                <a:latin typeface="Times New Roman" pitchFamily="18" charset="0"/>
                <a:cs typeface="Times New Roman" pitchFamily="18" charset="0"/>
              </a:rPr>
              <a:t>:Environmental</a:t>
            </a:r>
            <a:r>
              <a:rPr lang="en-US" sz="3200" dirty="0">
                <a:latin typeface="Times New Roman" pitchFamily="18" charset="0"/>
                <a:cs typeface="Times New Roman" pitchFamily="18" charset="0"/>
              </a:rPr>
              <a:t> Geography by </a:t>
            </a:r>
            <a:r>
              <a:rPr lang="en-US" sz="3200" dirty="0" err="1">
                <a:latin typeface="Times New Roman" pitchFamily="18" charset="0"/>
                <a:cs typeface="Times New Roman" pitchFamily="18" charset="0"/>
              </a:rPr>
              <a:t>Savindra</a:t>
            </a:r>
            <a:r>
              <a:rPr lang="en-US" sz="3200" dirty="0">
                <a:latin typeface="Times New Roman" pitchFamily="18" charset="0"/>
                <a:cs typeface="Times New Roman" pitchFamily="18" charset="0"/>
              </a:rPr>
              <a:t> Singh</a:t>
            </a:r>
          </a:p>
        </p:txBody>
      </p:sp>
    </p:spTree>
    <p:extLst>
      <p:ext uri="{BB962C8B-B14F-4D97-AF65-F5344CB8AC3E}">
        <p14:creationId xmlns="" xmlns:p14="http://schemas.microsoft.com/office/powerpoint/2010/main" val="1430686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469</Words>
  <Application>Microsoft Office PowerPoint</Application>
  <PresentationFormat>Custom</PresentationFormat>
  <Paragraphs>31</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PAPER-601  ENVIRONMENT AND  DEVELOPMENT</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inkudevi294@gmail.com</dc:creator>
  <cp:lastModifiedBy>lenovo</cp:lastModifiedBy>
  <cp:revision>10</cp:revision>
  <dcterms:created xsi:type="dcterms:W3CDTF">2021-06-02T04:04:10Z</dcterms:created>
  <dcterms:modified xsi:type="dcterms:W3CDTF">2021-07-09T07:53:33Z</dcterms:modified>
</cp:coreProperties>
</file>