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9503C-788E-B641-A71E-1FDBA32F4A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980BEB0-CB54-1C46-8DF5-EA867ECF08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7882E9E-FC4A-374D-A1A8-84B85E90D521}"/>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58BBB0D7-8D9C-8445-921D-68E92F5E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CCA58D-AC1B-344E-BD1E-0B3C12606A06}"/>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1201041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E9234-37F2-C74D-A3BA-9A15F9B05C5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84122D-07E8-8445-ACD1-17557A7CA76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34E1E54-4A06-174F-B760-46DA36455482}"/>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D9DB0140-3BE7-A146-9314-4C2B138702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1B90C-335E-A140-8204-E83CA7CD3B83}"/>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2922305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D8FF20-FB39-DA44-B245-EE995B63298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3936CAF-C8F9-6947-B3B1-60CD512B04A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1EE7BC5-5DB4-2C42-AE7F-CD21F220462C}"/>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C244B4D3-9F80-3840-9EE9-6C749CF4A4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7B11E2-7ED8-7344-B51E-8681A0014ED4}"/>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106619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50EE6-AFD9-6844-855B-6D4509EAEB3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3CA4EF6-88D7-3746-8EC0-AF1C43BF8D4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29743E-BE9B-E94F-8AC6-04C4B53C2461}"/>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C9DB43F3-B33B-A842-93F1-51AAAC76A0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545C7-C02A-2645-A308-D6D5CF1D14AD}"/>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3323596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932A9-B48C-0D4F-925C-4AC47D33D4D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7F4DA7B-C00D-D348-8FB6-E3BAE48C5C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5747479-78F1-BB41-93C4-2D12A3FD543F}"/>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567AD789-78DD-6642-90EA-B7E2F13090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6829C2-EFF1-1042-B178-0D3DD4061883}"/>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1894395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484C-C45C-6344-A0F3-6CE63C1BF1B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3837ED5-8CC4-3D44-83CE-9922272DDB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E1D60F2-9076-0E45-8A19-14CF485188B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62F6CD6-3F68-9449-B7F7-2559F13E602F}"/>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6" name="Footer Placeholder 5">
            <a:extLst>
              <a:ext uri="{FF2B5EF4-FFF2-40B4-BE49-F238E27FC236}">
                <a16:creationId xmlns:a16="http://schemas.microsoft.com/office/drawing/2014/main" id="{F73307ED-92A5-B448-AE18-99CC629DBD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65A38-2792-8C4A-A67F-00F672CCB8AB}"/>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294673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2355E-F005-6749-A490-982CBCA5BE3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EB55357-C70B-514E-BA88-2C920CA55B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E788D55-CDA5-3B45-ADBC-8FB6F23D62A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9E6CA72-F506-DD4B-9C53-C9EB015855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A580F34-41D6-F14C-AD4C-A0F55D0E1B6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4EB500F-3459-F64A-B626-70D42C8414AA}"/>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8" name="Footer Placeholder 7">
            <a:extLst>
              <a:ext uri="{FF2B5EF4-FFF2-40B4-BE49-F238E27FC236}">
                <a16:creationId xmlns:a16="http://schemas.microsoft.com/office/drawing/2014/main" id="{B9486C0F-C858-D047-B747-5FA951EB62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F2EB4D-E15F-224C-A056-DC7D494A52FB}"/>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2607501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14A1C-64D5-DE4A-9780-B989376A21E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5C51341-3127-2F47-8DE5-ECD10271254E}"/>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4" name="Footer Placeholder 3">
            <a:extLst>
              <a:ext uri="{FF2B5EF4-FFF2-40B4-BE49-F238E27FC236}">
                <a16:creationId xmlns:a16="http://schemas.microsoft.com/office/drawing/2014/main" id="{0C3EFEA8-19BF-0A43-B793-4E4209FA9F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61D35F-9B5B-3940-805C-1832F3DA850F}"/>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2973007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9E0D19-8FA2-8C42-9AEE-93499F31601E}"/>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3" name="Footer Placeholder 2">
            <a:extLst>
              <a:ext uri="{FF2B5EF4-FFF2-40B4-BE49-F238E27FC236}">
                <a16:creationId xmlns:a16="http://schemas.microsoft.com/office/drawing/2014/main" id="{3A62F3E0-63B3-6046-A439-FC6D6D4593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DF7376-FA42-1545-9CE9-FDCC02E4A491}"/>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197439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CE7C1-1581-F546-8DDE-3DC4C7D3C7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32FFF15-5AD0-E640-8EC2-62C1C6147C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2F32948-8A74-3F48-ABD2-C61191085C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507FFE8-6F17-394B-AD93-1AB2DD850CD6}"/>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6" name="Footer Placeholder 5">
            <a:extLst>
              <a:ext uri="{FF2B5EF4-FFF2-40B4-BE49-F238E27FC236}">
                <a16:creationId xmlns:a16="http://schemas.microsoft.com/office/drawing/2014/main" id="{CFE43B66-AD17-AE42-BD65-4F46F7B2CD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3B36FB-B113-9649-973D-11F45F16870B}"/>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564932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4C4F-BFB3-C549-8A39-419939FA3C4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2FC1265-C226-C44F-A910-85C5C951EE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CCDBFA-D3D8-9540-B2F7-5698C9CFB0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D59292-F0DF-784F-8E9D-8C98E7B777BC}"/>
              </a:ext>
            </a:extLst>
          </p:cNvPr>
          <p:cNvSpPr>
            <a:spLocks noGrp="1"/>
          </p:cNvSpPr>
          <p:nvPr>
            <p:ph type="dt" sz="half" idx="10"/>
          </p:nvPr>
        </p:nvSpPr>
        <p:spPr/>
        <p:txBody>
          <a:bodyPr/>
          <a:lstStyle/>
          <a:p>
            <a:fld id="{BA5B608E-E921-FA4E-8113-92B62389C222}" type="datetimeFigureOut">
              <a:rPr lang="en-US" smtClean="0"/>
              <a:t>7/6/2021</a:t>
            </a:fld>
            <a:endParaRPr lang="en-US"/>
          </a:p>
        </p:txBody>
      </p:sp>
      <p:sp>
        <p:nvSpPr>
          <p:cNvPr id="6" name="Footer Placeholder 5">
            <a:extLst>
              <a:ext uri="{FF2B5EF4-FFF2-40B4-BE49-F238E27FC236}">
                <a16:creationId xmlns:a16="http://schemas.microsoft.com/office/drawing/2014/main" id="{F3BF94F2-3669-C540-A547-A8E723BE3A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DBB994-953F-064F-BD14-B202E05A83E1}"/>
              </a:ext>
            </a:extLst>
          </p:cNvPr>
          <p:cNvSpPr>
            <a:spLocks noGrp="1"/>
          </p:cNvSpPr>
          <p:nvPr>
            <p:ph type="sldNum" sz="quarter" idx="12"/>
          </p:nvPr>
        </p:nvSpPr>
        <p:spPr/>
        <p:txBody>
          <a:bodyPr/>
          <a:lstStyle/>
          <a:p>
            <a:fld id="{6D5EAA13-F49F-A74E-936D-761FD9FD3CF9}" type="slidenum">
              <a:rPr lang="en-US" smtClean="0"/>
              <a:t>‹#›</a:t>
            </a:fld>
            <a:endParaRPr lang="en-US"/>
          </a:p>
        </p:txBody>
      </p:sp>
    </p:spTree>
    <p:extLst>
      <p:ext uri="{BB962C8B-B14F-4D97-AF65-F5344CB8AC3E}">
        <p14:creationId xmlns:p14="http://schemas.microsoft.com/office/powerpoint/2010/main" val="2454370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948137-D081-544B-AA37-88D277D680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CB00587-845D-FC4D-A883-A5B6A84A7C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3D742BC-E079-E547-9F4F-CEA7F5435A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B608E-E921-FA4E-8113-92B62389C222}" type="datetimeFigureOut">
              <a:rPr lang="en-US" smtClean="0"/>
              <a:t>7/6/2021</a:t>
            </a:fld>
            <a:endParaRPr lang="en-US"/>
          </a:p>
        </p:txBody>
      </p:sp>
      <p:sp>
        <p:nvSpPr>
          <p:cNvPr id="5" name="Footer Placeholder 4">
            <a:extLst>
              <a:ext uri="{FF2B5EF4-FFF2-40B4-BE49-F238E27FC236}">
                <a16:creationId xmlns:a16="http://schemas.microsoft.com/office/drawing/2014/main" id="{EB83B213-B04E-B547-961B-118B8CDFD2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E332B6-F14D-BB47-81B0-4C49EAFC5B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EAA13-F49F-A74E-936D-761FD9FD3CF9}" type="slidenum">
              <a:rPr lang="en-US" smtClean="0"/>
              <a:t>‹#›</a:t>
            </a:fld>
            <a:endParaRPr lang="en-US"/>
          </a:p>
        </p:txBody>
      </p:sp>
    </p:spTree>
    <p:extLst>
      <p:ext uri="{BB962C8B-B14F-4D97-AF65-F5344CB8AC3E}">
        <p14:creationId xmlns:p14="http://schemas.microsoft.com/office/powerpoint/2010/main" val="3500094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556656" y="222661"/>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6B5E9B-9973-3C4E-8C2A-8605D6074A1F}"/>
              </a:ext>
            </a:extLst>
          </p:cNvPr>
          <p:cNvSpPr>
            <a:spLocks noGrp="1"/>
          </p:cNvSpPr>
          <p:nvPr>
            <p:ph idx="1"/>
          </p:nvPr>
        </p:nvSpPr>
        <p:spPr>
          <a:xfrm>
            <a:off x="86591" y="222663"/>
            <a:ext cx="11133117" cy="5912922"/>
          </a:xfrm>
        </p:spPr>
        <p:txBody>
          <a:bodyPr>
            <a:normAutofit fontScale="92500" lnSpcReduction="10000"/>
          </a:bodyPr>
          <a:lstStyle/>
          <a:p>
            <a:r>
              <a:rPr lang="en-GB" b="1" i="0">
                <a:solidFill>
                  <a:srgbClr val="353535"/>
                </a:solidFill>
                <a:effectLst/>
                <a:latin typeface="Georgia" panose="02040502050405020303" pitchFamily="18" charset="0"/>
              </a:rPr>
              <a:t>Assist states/UTs</a:t>
            </a:r>
            <a:r>
              <a:rPr lang="en-GB" b="0" i="0">
                <a:solidFill>
                  <a:srgbClr val="353535"/>
                </a:solidFill>
                <a:effectLst/>
                <a:latin typeface="Georgia" panose="02040502050405020303" pitchFamily="18" charset="0"/>
              </a:rPr>
              <a:t> in the identification of priority flood protection and drainage improvement works</a:t>
            </a:r>
          </a:p>
          <a:p>
            <a:r>
              <a:rPr lang="en-GB" b="1" i="0">
                <a:solidFill>
                  <a:srgbClr val="353535"/>
                </a:solidFill>
                <a:effectLst/>
                <a:latin typeface="Georgia" panose="02040502050405020303" pitchFamily="18" charset="0"/>
              </a:rPr>
              <a:t>Monitoring of flood preparedness</a:t>
            </a:r>
            <a:r>
              <a:rPr lang="en-GB" b="0" i="0">
                <a:solidFill>
                  <a:srgbClr val="353535"/>
                </a:solidFill>
                <a:effectLst/>
                <a:latin typeface="Georgia" panose="02040502050405020303" pitchFamily="18" charset="0"/>
              </a:rPr>
              <a:t>, river basin and reservoir management plans</a:t>
            </a:r>
          </a:p>
          <a:p>
            <a:r>
              <a:rPr lang="en-GB" b="1" i="0">
                <a:solidFill>
                  <a:srgbClr val="353535"/>
                </a:solidFill>
                <a:effectLst/>
                <a:latin typeface="Georgia" panose="02040502050405020303" pitchFamily="18" charset="0"/>
              </a:rPr>
              <a:t>Studies and monitoring of rivers</a:t>
            </a:r>
            <a:r>
              <a:rPr lang="en-GB" b="0" i="0">
                <a:solidFill>
                  <a:srgbClr val="353535"/>
                </a:solidFill>
                <a:effectLst/>
                <a:latin typeface="Georgia" panose="02040502050405020303" pitchFamily="18" charset="0"/>
              </a:rPr>
              <a:t> flowing from neighbouring countries</a:t>
            </a:r>
          </a:p>
          <a:p>
            <a:r>
              <a:rPr lang="en-GB" b="0" i="0">
                <a:solidFill>
                  <a:srgbClr val="353535"/>
                </a:solidFill>
                <a:effectLst/>
                <a:latin typeface="Georgia" panose="02040502050405020303" pitchFamily="18" charset="0"/>
              </a:rPr>
              <a:t>Studies involving </a:t>
            </a:r>
            <a:r>
              <a:rPr lang="en-GB" b="1" i="0">
                <a:solidFill>
                  <a:srgbClr val="353535"/>
                </a:solidFill>
                <a:effectLst/>
                <a:latin typeface="Georgia" panose="02040502050405020303" pitchFamily="18" charset="0"/>
              </a:rPr>
              <a:t>international cooperation</a:t>
            </a:r>
            <a:r>
              <a:rPr lang="en-GB" b="0" i="0">
                <a:solidFill>
                  <a:srgbClr val="353535"/>
                </a:solidFill>
                <a:effectLst/>
                <a:latin typeface="Georgia" panose="02040502050405020303" pitchFamily="18" charset="0"/>
              </a:rPr>
              <a:t> for forecasting and cross border issues</a:t>
            </a:r>
          </a:p>
          <a:p>
            <a:r>
              <a:rPr lang="en-GB" b="0" i="0">
                <a:solidFill>
                  <a:srgbClr val="353535"/>
                </a:solidFill>
                <a:effectLst/>
                <a:latin typeface="Georgia" panose="02040502050405020303" pitchFamily="18" charset="0"/>
              </a:rPr>
              <a:t>Implementation of the schemes for </a:t>
            </a:r>
            <a:r>
              <a:rPr lang="en-GB" b="1" i="0">
                <a:solidFill>
                  <a:srgbClr val="353535"/>
                </a:solidFill>
                <a:effectLst/>
                <a:latin typeface="Georgia" panose="02040502050405020303" pitchFamily="18" charset="0"/>
              </a:rPr>
              <a:t>real-time collection of hydro-meteorological data</a:t>
            </a:r>
            <a:r>
              <a:rPr lang="en-GB" b="0" i="0">
                <a:solidFill>
                  <a:srgbClr val="353535"/>
                </a:solidFill>
                <a:effectLst/>
                <a:latin typeface="Georgia" panose="02040502050405020303" pitchFamily="18" charset="0"/>
              </a:rPr>
              <a:t> on important rivers including the relevant rivers flowing from Nepal, Bhutan and China</a:t>
            </a:r>
          </a:p>
          <a:p>
            <a:r>
              <a:rPr lang="en-GB" b="1" i="0">
                <a:solidFill>
                  <a:srgbClr val="353535"/>
                </a:solidFill>
                <a:effectLst/>
                <a:latin typeface="Georgia" panose="02040502050405020303" pitchFamily="18" charset="0"/>
              </a:rPr>
              <a:t>Specialised efforts</a:t>
            </a:r>
            <a:r>
              <a:rPr lang="en-GB" b="0" i="0">
                <a:solidFill>
                  <a:srgbClr val="353535"/>
                </a:solidFill>
                <a:effectLst/>
                <a:latin typeface="Georgia" panose="02040502050405020303" pitchFamily="18" charset="0"/>
              </a:rPr>
              <a:t> for different types of floods and causes of flooding, including cloudburst</a:t>
            </a:r>
          </a:p>
          <a:p>
            <a:r>
              <a:rPr lang="en-GB" b="0" i="0">
                <a:solidFill>
                  <a:srgbClr val="353535"/>
                </a:solidFill>
                <a:effectLst/>
                <a:latin typeface="Georgia" panose="02040502050405020303" pitchFamily="18" charset="0"/>
              </a:rPr>
              <a:t>Developing/ improving/ updating forecasting methods and models for quantification of inflows and storage of dams.</a:t>
            </a:r>
          </a:p>
        </p:txBody>
      </p:sp>
    </p:spTree>
    <p:extLst>
      <p:ext uri="{BB962C8B-B14F-4D97-AF65-F5344CB8AC3E}">
        <p14:creationId xmlns:p14="http://schemas.microsoft.com/office/powerpoint/2010/main" val="2575277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E061F1-6420-264A-9A79-FA8C99A7D628}"/>
              </a:ext>
            </a:extLst>
          </p:cNvPr>
          <p:cNvSpPr>
            <a:spLocks noGrp="1"/>
          </p:cNvSpPr>
          <p:nvPr>
            <p:ph idx="1"/>
          </p:nvPr>
        </p:nvSpPr>
        <p:spPr>
          <a:xfrm>
            <a:off x="0" y="0"/>
            <a:ext cx="12093039" cy="6655130"/>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Zoning, mapping, and classification flood prone areas: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Preparation of large-scale </a:t>
            </a:r>
            <a:r>
              <a:rPr lang="en-GB" sz="3200" i="0">
                <a:effectLst/>
                <a:latin typeface="Times New Roman" panose="02020603050405020304" pitchFamily="18" charset="0"/>
                <a:cs typeface="Times New Roman" panose="02020603050405020304" pitchFamily="18" charset="0"/>
              </a:rPr>
              <a:t>hazard maps of flood prone areas</a:t>
            </a:r>
            <a:r>
              <a:rPr lang="en-GB" sz="3200" b="0" i="0">
                <a:effectLst/>
                <a:latin typeface="Times New Roman" panose="02020603050405020304" pitchFamily="18" charset="0"/>
                <a:cs typeface="Times New Roman" panose="02020603050405020304" pitchFamily="18" charset="0"/>
              </a:rPr>
              <a:t> identifying areas of high vulnerability.</a:t>
            </a:r>
          </a:p>
          <a:p>
            <a:pPr marL="0" indent="0">
              <a:buNone/>
            </a:pPr>
            <a:r>
              <a:rPr lang="en-GB" sz="3200" b="1" i="0">
                <a:effectLst/>
                <a:latin typeface="Times New Roman" panose="02020603050405020304" pitchFamily="18" charset="0"/>
                <a:cs typeface="Times New Roman" panose="02020603050405020304" pitchFamily="18" charset="0"/>
              </a:rPr>
              <a:t>Research and Development:</a:t>
            </a:r>
            <a:endParaRPr lang="en-GB" sz="3200" b="0"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Studies on support systems</a:t>
            </a:r>
            <a:r>
              <a:rPr lang="en-GB" sz="3200" b="0" i="0">
                <a:effectLst/>
                <a:latin typeface="Times New Roman" panose="02020603050405020304" pitchFamily="18" charset="0"/>
                <a:cs typeface="Times New Roman" panose="02020603050405020304" pitchFamily="18" charset="0"/>
              </a:rPr>
              <a:t> for people living in flood prone areas</a:t>
            </a:r>
          </a:p>
          <a:p>
            <a:r>
              <a:rPr lang="en-GB" sz="3200" b="0" i="0">
                <a:effectLst/>
                <a:latin typeface="Times New Roman" panose="02020603050405020304" pitchFamily="18" charset="0"/>
                <a:cs typeface="Times New Roman" panose="02020603050405020304" pitchFamily="18" charset="0"/>
              </a:rPr>
              <a:t>Evolving designs of</a:t>
            </a:r>
            <a:r>
              <a:rPr lang="en-GB" sz="3200" i="0">
                <a:effectLst/>
                <a:latin typeface="Times New Roman" panose="02020603050405020304" pitchFamily="18" charset="0"/>
                <a:cs typeface="Times New Roman" panose="02020603050405020304" pitchFamily="18" charset="0"/>
              </a:rPr>
              <a:t> shelters in flood prone areas</a:t>
            </a:r>
          </a:p>
          <a:p>
            <a:pPr marL="0" indent="0">
              <a:buNone/>
            </a:pPr>
            <a:r>
              <a:rPr lang="en-GB" sz="3200" b="1" i="0">
                <a:effectLst/>
                <a:latin typeface="Times New Roman" panose="02020603050405020304" pitchFamily="18" charset="0"/>
                <a:cs typeface="Times New Roman" panose="02020603050405020304" pitchFamily="18" charset="0"/>
              </a:rPr>
              <a:t>Socio-economic impacts</a:t>
            </a:r>
            <a:r>
              <a:rPr lang="en-GB" sz="3200" b="0" i="0">
                <a:effectLst/>
                <a:latin typeface="Times New Roman" panose="02020603050405020304" pitchFamily="18" charset="0"/>
                <a:cs typeface="Times New Roman" panose="02020603050405020304" pitchFamily="18" charset="0"/>
              </a:rPr>
              <a:t> </a:t>
            </a:r>
            <a:r>
              <a:rPr lang="en-GB" sz="3200" b="1" i="0">
                <a:effectLst/>
                <a:latin typeface="Times New Roman" panose="02020603050405020304" pitchFamily="18" charset="0"/>
                <a:cs typeface="Times New Roman" panose="02020603050405020304" pitchFamily="18" charset="0"/>
              </a:rPr>
              <a:t>of flood</a:t>
            </a:r>
          </a:p>
          <a:p>
            <a:pPr marL="0" indent="0">
              <a:buNone/>
            </a:pPr>
            <a:r>
              <a:rPr lang="en-GB" sz="3200" b="1" i="0">
                <a:effectLst/>
                <a:latin typeface="Times New Roman" panose="02020603050405020304" pitchFamily="18" charset="0"/>
                <a:cs typeface="Times New Roman" panose="02020603050405020304" pitchFamily="18" charset="0"/>
              </a:rPr>
              <a:t>River basin studies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Studies on flood related problems such as soil losses caused by flooding of rivers, sediment transport, river course changes, and appropriate use of embankments</a:t>
            </a:r>
          </a:p>
          <a:p>
            <a:pPr marL="0" indent="0">
              <a:buNone/>
            </a:pPr>
            <a:r>
              <a:rPr lang="en-GB" sz="3200" b="1" i="0">
                <a:effectLst/>
                <a:latin typeface="Times New Roman" panose="02020603050405020304" pitchFamily="18" charset="0"/>
                <a:cs typeface="Times New Roman" panose="02020603050405020304" pitchFamily="18" charset="0"/>
              </a:rPr>
              <a:t>Promote research and studies</a:t>
            </a:r>
            <a:r>
              <a:rPr lang="en-GB" sz="3200" b="0" i="0">
                <a:effectLst/>
                <a:latin typeface="Times New Roman" panose="02020603050405020304" pitchFamily="18" charset="0"/>
                <a:cs typeface="Times New Roman" panose="02020603050405020304" pitchFamily="18" charset="0"/>
              </a:rPr>
              <a:t> – both in-house and extra-mural by providing research grants to researchers and institutions</a:t>
            </a:r>
          </a:p>
          <a:p>
            <a:pPr marL="0" indent="0">
              <a:buNone/>
            </a:pPr>
            <a:endParaRPr lang="en-GB"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0314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4EA74-D648-084D-88DE-8295B09DD59F}"/>
              </a:ext>
            </a:extLst>
          </p:cNvPr>
          <p:cNvSpPr>
            <a:spLocks noGrp="1"/>
          </p:cNvSpPr>
          <p:nvPr>
            <p:ph idx="1"/>
          </p:nvPr>
        </p:nvSpPr>
        <p:spPr>
          <a:xfrm>
            <a:off x="0" y="107620"/>
            <a:ext cx="12073247" cy="6642760"/>
          </a:xfrm>
        </p:spPr>
        <p:txBody>
          <a:bodyPr>
            <a:normAutofit fontScale="62500" lnSpcReduction="20000"/>
          </a:bodyPr>
          <a:lstStyle/>
          <a:p>
            <a:pPr marL="0" indent="0">
              <a:buNone/>
            </a:pPr>
            <a:r>
              <a:rPr lang="en-GB" sz="4100" b="1" i="0">
                <a:effectLst/>
                <a:latin typeface="Times New Roman" panose="02020603050405020304" pitchFamily="18" charset="0"/>
                <a:cs typeface="Times New Roman" panose="02020603050405020304" pitchFamily="18" charset="0"/>
              </a:rPr>
              <a:t>Hydrological and morphological studies</a:t>
            </a:r>
            <a:r>
              <a:rPr lang="en-GB" sz="4100" b="0" i="0">
                <a:effectLst/>
                <a:latin typeface="Times New Roman" panose="02020603050405020304" pitchFamily="18" charset="0"/>
                <a:cs typeface="Times New Roman" panose="02020603050405020304" pitchFamily="18" charset="0"/>
              </a:rPr>
              <a:t> before undertaking major flood control or prevention measures.</a:t>
            </a:r>
            <a:endParaRPr lang="en-GB" sz="4100" b="1" i="0">
              <a:solidFill>
                <a:srgbClr val="FF6600"/>
              </a:solidFill>
              <a:effectLst/>
              <a:latin typeface="Georgia" panose="02040502050405020303" pitchFamily="18" charset="0"/>
            </a:endParaRPr>
          </a:p>
          <a:p>
            <a:pPr marL="0" indent="0">
              <a:buNone/>
            </a:pPr>
            <a:r>
              <a:rPr lang="en-GB" sz="4100" b="1" i="0">
                <a:effectLst/>
                <a:latin typeface="Times New Roman" panose="02020603050405020304" pitchFamily="18" charset="0"/>
                <a:cs typeface="Times New Roman" panose="02020603050405020304" pitchFamily="18" charset="0"/>
              </a:rPr>
              <a:t>Dissemination of warnings, data, and information:</a:t>
            </a:r>
            <a:endParaRPr lang="en-GB" sz="4100" b="0" i="0">
              <a:effectLst/>
              <a:latin typeface="Times New Roman" panose="02020603050405020304" pitchFamily="18" charset="0"/>
              <a:cs typeface="Times New Roman" panose="02020603050405020304" pitchFamily="18" charset="0"/>
            </a:endParaRPr>
          </a:p>
          <a:p>
            <a:r>
              <a:rPr lang="en-GB" sz="4100" b="0" i="0">
                <a:effectLst/>
                <a:latin typeface="Times New Roman" panose="02020603050405020304" pitchFamily="18" charset="0"/>
                <a:cs typeface="Times New Roman" panose="02020603050405020304" pitchFamily="18" charset="0"/>
              </a:rPr>
              <a:t>Quick, clear, effective </a:t>
            </a:r>
            <a:r>
              <a:rPr lang="en-GB" sz="4100" i="0">
                <a:effectLst/>
                <a:latin typeface="Times New Roman" panose="02020603050405020304" pitchFamily="18" charset="0"/>
                <a:cs typeface="Times New Roman" panose="02020603050405020304" pitchFamily="18" charset="0"/>
              </a:rPr>
              <a:t>dissemination</a:t>
            </a:r>
            <a:r>
              <a:rPr lang="en-GB" sz="4100" b="0" i="0">
                <a:effectLst/>
                <a:latin typeface="Times New Roman" panose="02020603050405020304" pitchFamily="18" charset="0"/>
                <a:cs typeface="Times New Roman" panose="02020603050405020304" pitchFamily="18" charset="0"/>
              </a:rPr>
              <a:t> among central and state agencies</a:t>
            </a:r>
          </a:p>
          <a:p>
            <a:r>
              <a:rPr lang="en-GB" sz="4100" i="0">
                <a:effectLst/>
                <a:latin typeface="Times New Roman" panose="02020603050405020304" pitchFamily="18" charset="0"/>
                <a:cs typeface="Times New Roman" panose="02020603050405020304" pitchFamily="18" charset="0"/>
              </a:rPr>
              <a:t>Facilitate</a:t>
            </a:r>
            <a:r>
              <a:rPr lang="en-GB" sz="4100" b="0" i="0">
                <a:effectLst/>
                <a:latin typeface="Times New Roman" panose="02020603050405020304" pitchFamily="18" charset="0"/>
                <a:cs typeface="Times New Roman" panose="02020603050405020304" pitchFamily="18" charset="0"/>
              </a:rPr>
              <a:t> the distribution of necessary communication equipment, last-mile connectivity and access to disaster risk information</a:t>
            </a:r>
          </a:p>
          <a:p>
            <a:r>
              <a:rPr lang="en-GB" sz="4100" i="0">
                <a:effectLst/>
                <a:latin typeface="Times New Roman" panose="02020603050405020304" pitchFamily="18" charset="0"/>
                <a:cs typeface="Times New Roman" panose="02020603050405020304" pitchFamily="18" charset="0"/>
              </a:rPr>
              <a:t>International cooperation</a:t>
            </a:r>
            <a:r>
              <a:rPr lang="en-GB" sz="4100" b="0" i="0">
                <a:effectLst/>
                <a:latin typeface="Times New Roman" panose="02020603050405020304" pitchFamily="18" charset="0"/>
                <a:cs typeface="Times New Roman" panose="02020603050405020304" pitchFamily="18" charset="0"/>
              </a:rPr>
              <a:t> to share warnings about rivers flowing from neighbouring countries</a:t>
            </a:r>
          </a:p>
          <a:p>
            <a:r>
              <a:rPr lang="en-GB" sz="4100" b="0" i="0">
                <a:effectLst/>
                <a:latin typeface="Times New Roman" panose="02020603050405020304" pitchFamily="18" charset="0"/>
                <a:cs typeface="Times New Roman" panose="02020603050405020304" pitchFamily="18" charset="0"/>
              </a:rPr>
              <a:t>Promoting </a:t>
            </a:r>
            <a:r>
              <a:rPr lang="en-GB" sz="4100" i="0">
                <a:effectLst/>
                <a:latin typeface="Times New Roman" panose="02020603050405020304" pitchFamily="18" charset="0"/>
                <a:cs typeface="Times New Roman" panose="02020603050405020304" pitchFamily="18" charset="0"/>
              </a:rPr>
              <a:t>reliable networking systems </a:t>
            </a:r>
            <a:r>
              <a:rPr lang="en-GB" sz="4100" b="0" i="0">
                <a:effectLst/>
                <a:latin typeface="Times New Roman" panose="02020603050405020304" pitchFamily="18" charset="0"/>
                <a:cs typeface="Times New Roman" panose="02020603050405020304" pitchFamily="18" charset="0"/>
              </a:rPr>
              <a:t>for data and information sharing among central and state agencies</a:t>
            </a:r>
          </a:p>
          <a:p>
            <a:r>
              <a:rPr lang="en-GB" sz="4100" i="0">
                <a:effectLst/>
                <a:latin typeface="Times New Roman" panose="02020603050405020304" pitchFamily="18" charset="0"/>
                <a:cs typeface="Times New Roman" panose="02020603050405020304" pitchFamily="18" charset="0"/>
              </a:rPr>
              <a:t>Monitoring</a:t>
            </a:r>
            <a:r>
              <a:rPr lang="en-GB" sz="4100" b="0" i="0">
                <a:effectLst/>
                <a:latin typeface="Times New Roman" panose="02020603050405020304" pitchFamily="18" charset="0"/>
                <a:cs typeface="Times New Roman" panose="02020603050405020304" pitchFamily="18" charset="0"/>
              </a:rPr>
              <a:t> of landslides and blockages in rivers</a:t>
            </a:r>
          </a:p>
          <a:p>
            <a:r>
              <a:rPr lang="en-GB" sz="4100" i="0">
                <a:effectLst/>
                <a:latin typeface="Times New Roman" panose="02020603050405020304" pitchFamily="18" charset="0"/>
                <a:cs typeface="Times New Roman" panose="02020603050405020304" pitchFamily="18" charset="0"/>
              </a:rPr>
              <a:t>Warning</a:t>
            </a:r>
            <a:r>
              <a:rPr lang="en-GB" sz="4100" b="0" i="0">
                <a:effectLst/>
                <a:latin typeface="Times New Roman" panose="02020603050405020304" pitchFamily="18" charset="0"/>
                <a:cs typeface="Times New Roman" panose="02020603050405020304" pitchFamily="18" charset="0"/>
              </a:rPr>
              <a:t> systems</a:t>
            </a:r>
          </a:p>
          <a:p>
            <a:r>
              <a:rPr lang="en-GB" sz="4100" b="0" i="0">
                <a:effectLst/>
                <a:latin typeface="Times New Roman" panose="02020603050405020304" pitchFamily="18" charset="0"/>
                <a:cs typeface="Times New Roman" panose="02020603050405020304" pitchFamily="18" charset="0"/>
              </a:rPr>
              <a:t>Providing </a:t>
            </a:r>
            <a:r>
              <a:rPr lang="en-GB" sz="4100" i="0">
                <a:effectLst/>
                <a:latin typeface="Times New Roman" panose="02020603050405020304" pitchFamily="18" charset="0"/>
                <a:cs typeface="Times New Roman" panose="02020603050405020304" pitchFamily="18" charset="0"/>
              </a:rPr>
              <a:t>information in all possible ways</a:t>
            </a:r>
            <a:r>
              <a:rPr lang="en-GB" sz="4100" b="0" i="0">
                <a:effectLst/>
                <a:latin typeface="Times New Roman" panose="02020603050405020304" pitchFamily="18" charset="0"/>
                <a:cs typeface="Times New Roman" panose="02020603050405020304" pitchFamily="18" charset="0"/>
              </a:rPr>
              <a:t> and using all types of media</a:t>
            </a:r>
          </a:p>
          <a:p>
            <a:r>
              <a:rPr lang="en-GB" sz="4100" i="0">
                <a:effectLst/>
                <a:latin typeface="Times New Roman" panose="02020603050405020304" pitchFamily="18" charset="0"/>
                <a:cs typeface="Times New Roman" panose="02020603050405020304" pitchFamily="18" charset="0"/>
              </a:rPr>
              <a:t>Interface</a:t>
            </a:r>
            <a:r>
              <a:rPr lang="en-GB" sz="4100" b="0" i="0">
                <a:effectLst/>
                <a:latin typeface="Times New Roman" panose="02020603050405020304" pitchFamily="18" charset="0"/>
                <a:cs typeface="Times New Roman" panose="02020603050405020304" pitchFamily="18" charset="0"/>
              </a:rPr>
              <a:t> with mobile network service providers for warnings.</a:t>
            </a:r>
          </a:p>
          <a:p>
            <a:pPr marL="0" indent="0">
              <a:buNone/>
            </a:pPr>
            <a:r>
              <a:rPr lang="en-GB" sz="4100" b="1" i="0">
                <a:effectLst/>
                <a:latin typeface="Times New Roman" panose="02020603050405020304" pitchFamily="18" charset="0"/>
                <a:cs typeface="Times New Roman" panose="02020603050405020304" pitchFamily="18" charset="0"/>
              </a:rPr>
              <a:t>Inter-agency coordination:</a:t>
            </a:r>
            <a:endParaRPr lang="en-GB" sz="4100" b="0" i="0">
              <a:effectLst/>
              <a:latin typeface="Times New Roman" panose="02020603050405020304" pitchFamily="18" charset="0"/>
              <a:cs typeface="Times New Roman" panose="02020603050405020304" pitchFamily="18" charset="0"/>
            </a:endParaRPr>
          </a:p>
          <a:p>
            <a:r>
              <a:rPr lang="en-GB" sz="4100" b="0" i="0">
                <a:effectLst/>
                <a:latin typeface="Times New Roman" panose="02020603050405020304" pitchFamily="18" charset="0"/>
                <a:cs typeface="Times New Roman" panose="02020603050405020304" pitchFamily="18" charset="0"/>
              </a:rPr>
              <a:t>Effective coordination and seamless communication among central and state agencies to ensure quick, clear, effective dissemination of warnings, information and data</a:t>
            </a:r>
            <a:r>
              <a:rPr lang="en-GB" sz="3300" b="0" i="0">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9322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C4B20A-1E15-7342-838A-C190EC80DEE4}"/>
              </a:ext>
            </a:extLst>
          </p:cNvPr>
          <p:cNvSpPr>
            <a:spLocks noGrp="1"/>
          </p:cNvSpPr>
          <p:nvPr>
            <p:ph idx="1"/>
          </p:nvPr>
        </p:nvSpPr>
        <p:spPr>
          <a:xfrm>
            <a:off x="-1" y="-123701"/>
            <a:ext cx="12320649" cy="6865422"/>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Structural Measures:</a:t>
            </a:r>
          </a:p>
          <a:p>
            <a:r>
              <a:rPr lang="en-GB" i="0">
                <a:effectLst/>
                <a:latin typeface="Times New Roman" panose="02020603050405020304" pitchFamily="18" charset="0"/>
                <a:cs typeface="Times New Roman" panose="02020603050405020304" pitchFamily="18" charset="0"/>
              </a:rPr>
              <a:t>Flood control measures such as construction of embankments and levees.</a:t>
            </a:r>
          </a:p>
          <a:p>
            <a:r>
              <a:rPr lang="en-GB" i="0">
                <a:effectLst/>
                <a:latin typeface="Times New Roman" panose="02020603050405020304" pitchFamily="18" charset="0"/>
                <a:cs typeface="Times New Roman" panose="02020603050405020304" pitchFamily="18" charset="0"/>
              </a:rPr>
              <a:t>Proper alignment and design of Waterways and drainage systems for roads, highways, and expressways.</a:t>
            </a:r>
          </a:p>
          <a:p>
            <a:r>
              <a:rPr lang="en-GB" i="0">
                <a:effectLst/>
                <a:latin typeface="Times New Roman" panose="02020603050405020304" pitchFamily="18" charset="0"/>
                <a:cs typeface="Times New Roman" panose="02020603050405020304" pitchFamily="18" charset="0"/>
              </a:rPr>
              <a:t>Enhancing the safety of dams and reservoirs.</a:t>
            </a:r>
          </a:p>
          <a:p>
            <a:r>
              <a:rPr lang="en-GB" i="0">
                <a:effectLst/>
                <a:latin typeface="Times New Roman" panose="02020603050405020304" pitchFamily="18" charset="0"/>
                <a:cs typeface="Times New Roman" panose="02020603050405020304" pitchFamily="18" charset="0"/>
              </a:rPr>
              <a:t>Desilting/ dredging of rivers to improve flow; drainage improvement; floodwater diversion through existing or new channels.</a:t>
            </a:r>
          </a:p>
          <a:p>
            <a:r>
              <a:rPr lang="en-GB" i="0">
                <a:effectLst/>
                <a:latin typeface="Times New Roman" panose="02020603050405020304" pitchFamily="18" charset="0"/>
                <a:cs typeface="Times New Roman" panose="02020603050405020304" pitchFamily="18" charset="0"/>
              </a:rPr>
              <a:t>Hazard resistant construction, strengthening, and retrofitting of all lifeline structures and critical infrastructure.</a:t>
            </a:r>
          </a:p>
          <a:p>
            <a:pPr marL="0" indent="0">
              <a:buNone/>
            </a:pPr>
            <a:r>
              <a:rPr lang="en-GB" b="1" i="0">
                <a:effectLst/>
                <a:latin typeface="Times New Roman" panose="02020603050405020304" pitchFamily="18" charset="0"/>
                <a:cs typeface="Times New Roman" panose="02020603050405020304" pitchFamily="18" charset="0"/>
              </a:rPr>
              <a:t>Awareness Generation:</a:t>
            </a:r>
          </a:p>
          <a:p>
            <a:r>
              <a:rPr lang="en-GB" i="0">
                <a:effectLst/>
                <a:latin typeface="Times New Roman" panose="02020603050405020304" pitchFamily="18" charset="0"/>
                <a:cs typeface="Times New Roman" panose="02020603050405020304" pitchFamily="18" charset="0"/>
              </a:rPr>
              <a:t>Carry out mass media campaigns</a:t>
            </a:r>
          </a:p>
          <a:p>
            <a:r>
              <a:rPr lang="en-GB" i="0">
                <a:effectLst/>
                <a:latin typeface="Times New Roman" panose="02020603050405020304" pitchFamily="18" charset="0"/>
                <a:cs typeface="Times New Roman" panose="02020603050405020304" pitchFamily="18" charset="0"/>
              </a:rPr>
              <a:t>Promote culture of disaster risk prevention, mitigation, and beer risk management</a:t>
            </a:r>
          </a:p>
          <a:p>
            <a:r>
              <a:rPr lang="en-GB" i="0">
                <a:effectLst/>
                <a:latin typeface="Times New Roman" panose="02020603050405020304" pitchFamily="18" charset="0"/>
                <a:cs typeface="Times New Roman" panose="02020603050405020304" pitchFamily="18" charset="0"/>
              </a:rPr>
              <a:t>Promote attitude and behaviour change in the awareness campaigns/ IEC</a:t>
            </a:r>
          </a:p>
          <a:p>
            <a:r>
              <a:rPr lang="en-GB" i="0">
                <a:effectLst/>
                <a:latin typeface="Times New Roman" panose="02020603050405020304" pitchFamily="18" charset="0"/>
                <a:cs typeface="Times New Roman" panose="02020603050405020304" pitchFamily="18" charset="0"/>
              </a:rPr>
              <a:t>Strengthening network of civil society organization for awareness generation about DRR and DM</a:t>
            </a:r>
          </a:p>
        </p:txBody>
      </p:sp>
    </p:spTree>
    <p:extLst>
      <p:ext uri="{BB962C8B-B14F-4D97-AF65-F5344CB8AC3E}">
        <p14:creationId xmlns:p14="http://schemas.microsoft.com/office/powerpoint/2010/main" val="2335139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0A5899-A9C0-804C-8EEB-E17DE93CEA55}"/>
              </a:ext>
            </a:extLst>
          </p:cNvPr>
          <p:cNvSpPr>
            <a:spLocks noGrp="1"/>
          </p:cNvSpPr>
          <p:nvPr>
            <p:ph idx="1"/>
          </p:nvPr>
        </p:nvSpPr>
        <p:spPr>
          <a:xfrm>
            <a:off x="160812" y="445325"/>
            <a:ext cx="12444351" cy="6556169"/>
          </a:xfrm>
        </p:spPr>
        <p:txBody>
          <a:bodyPr>
            <a:noAutofit/>
          </a:bodyPr>
          <a:lstStyle/>
          <a:p>
            <a:r>
              <a:rPr lang="en-GB" sz="3200" i="0">
                <a:effectLst/>
                <a:latin typeface="Times New Roman" panose="02020603050405020304" pitchFamily="18" charset="0"/>
                <a:cs typeface="Times New Roman" panose="02020603050405020304" pitchFamily="18" charset="0"/>
              </a:rPr>
              <a:t>Promote use of insurance/ risk transfer</a:t>
            </a:r>
          </a:p>
          <a:p>
            <a:r>
              <a:rPr lang="en-GB" sz="3200" i="0">
                <a:effectLst/>
                <a:latin typeface="Times New Roman" panose="02020603050405020304" pitchFamily="18" charset="0"/>
                <a:cs typeface="Times New Roman" panose="02020603050405020304" pitchFamily="18" charset="0"/>
              </a:rPr>
              <a:t>Promote Community Radio</a:t>
            </a:r>
            <a:endParaRPr lang="en-GB" sz="3200" b="1" i="0">
              <a:effectLst/>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Mock drills or exercises: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Promote planning and execution of emergency drills by all ministries and in all States/UT’s</a:t>
            </a:r>
          </a:p>
          <a:p>
            <a:pPr marL="0" indent="0">
              <a:buNone/>
            </a:pPr>
            <a:r>
              <a:rPr lang="en-GB" sz="3200" b="0" i="0">
                <a:effectLst/>
                <a:latin typeface="Times New Roman" panose="02020603050405020304" pitchFamily="18" charset="0"/>
                <a:cs typeface="Times New Roman" panose="02020603050405020304" pitchFamily="18" charset="0"/>
              </a:rPr>
              <a:t> </a:t>
            </a:r>
            <a:r>
              <a:rPr lang="en-GB" sz="3200" b="1" i="0">
                <a:effectLst/>
                <a:latin typeface="Times New Roman" panose="02020603050405020304" pitchFamily="18" charset="0"/>
                <a:cs typeface="Times New Roman" panose="02020603050405020304" pitchFamily="18" charset="0"/>
              </a:rPr>
              <a:t>Vocational Training/ Skill Development:</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Promoting skill development for multi-hazard resistant construction in flood-prone areas for different types of housing and infrastructure.</a:t>
            </a:r>
          </a:p>
          <a:p>
            <a:pPr marL="0" indent="0">
              <a:buNone/>
            </a:pPr>
            <a:r>
              <a:rPr lang="en-GB" sz="3200" b="1" i="0">
                <a:effectLst/>
                <a:latin typeface="Times New Roman" panose="02020603050405020304" pitchFamily="18" charset="0"/>
                <a:cs typeface="Times New Roman" panose="02020603050405020304" pitchFamily="18" charset="0"/>
              </a:rPr>
              <a:t>Empowering women, marginalised communities and persons with disabilities: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Incorporating gender sensitive and equitable approaches in capacity development covering all aspects of disaster management</a:t>
            </a:r>
            <a:r>
              <a:rPr lang="en-GB" b="0" i="0">
                <a:effectLst/>
                <a:latin typeface="Georgia" panose="02040502050405020303" pitchFamily="18" charset="0"/>
              </a:rPr>
              <a:t>.</a:t>
            </a:r>
          </a:p>
        </p:txBody>
      </p:sp>
    </p:spTree>
    <p:extLst>
      <p:ext uri="{BB962C8B-B14F-4D97-AF65-F5344CB8AC3E}">
        <p14:creationId xmlns:p14="http://schemas.microsoft.com/office/powerpoint/2010/main" val="2107994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636611-F916-674A-9330-0D987332D2E9}"/>
              </a:ext>
            </a:extLst>
          </p:cNvPr>
          <p:cNvSpPr>
            <a:spLocks noGrp="1"/>
          </p:cNvSpPr>
          <p:nvPr>
            <p:ph idx="1"/>
          </p:nvPr>
        </p:nvSpPr>
        <p:spPr>
          <a:xfrm>
            <a:off x="566057" y="205137"/>
            <a:ext cx="11123716" cy="6388141"/>
          </a:xfrm>
        </p:spPr>
        <p:txBody>
          <a:bodyPr>
            <a:normAutofit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Community-Based Disaster Management</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Training for PRI, SHG, NCC, NSS, youth, local community organizations</a:t>
            </a:r>
          </a:p>
          <a:p>
            <a:r>
              <a:rPr lang="en-GB" sz="3200" b="0" i="0">
                <a:effectLst/>
                <a:latin typeface="Times New Roman" panose="02020603050405020304" pitchFamily="18" charset="0"/>
                <a:cs typeface="Times New Roman" panose="02020603050405020304" pitchFamily="18" charset="0"/>
              </a:rPr>
              <a:t>Strengthen ability of communities to manage and cope with disasters based on a multi-hazard approach</a:t>
            </a:r>
          </a:p>
          <a:p>
            <a:pPr marL="0" indent="0">
              <a:buNone/>
            </a:pPr>
            <a:r>
              <a:rPr lang="en-GB" sz="3200" b="0" i="0">
                <a:effectLst/>
                <a:latin typeface="Times New Roman" panose="02020603050405020304" pitchFamily="18" charset="0"/>
                <a:cs typeface="Times New Roman" panose="02020603050405020304" pitchFamily="18" charset="0"/>
              </a:rPr>
              <a:t>As floods cause major damage to life and property every year, it is time the central and the state governments prepare a long-term plan that goes beyond piecemeal measures like building embankments and dredging to control floods. Also, there is a need for an integrated basin management plan that brings all the river-basin sharing countries as well Indian states on board</a:t>
            </a:r>
            <a:endParaRPr lang="en-US" sz="3200" b="0" i="0">
              <a:effectLst/>
              <a:latin typeface="Times New Roman" panose="02020603050405020304" pitchFamily="18" charset="0"/>
              <a:cs typeface="Times New Roman" panose="02020603050405020304" pitchFamily="18" charset="0"/>
            </a:endParaRPr>
          </a:p>
          <a:p>
            <a:pPr marL="0" indent="0">
              <a:buNone/>
            </a:pPr>
            <a:r>
              <a:rPr lang="en-US" sz="3200" b="1">
                <a:latin typeface="Times New Roman" panose="02020603050405020304" pitchFamily="18" charset="0"/>
                <a:cs typeface="Times New Roman" panose="02020603050405020304" pitchFamily="18" charset="0"/>
              </a:rPr>
              <a:t>Source:</a:t>
            </a:r>
            <a:r>
              <a:rPr lang="en-US" sz="3200">
                <a:latin typeface="Times New Roman" panose="02020603050405020304" pitchFamily="18" charset="0"/>
                <a:cs typeface="Times New Roman" panose="02020603050405020304" pitchFamily="18" charset="0"/>
              </a:rPr>
              <a:t>Environmental geography,Savindra Singh</a:t>
            </a:r>
          </a:p>
          <a:p>
            <a:pPr marL="0" indent="0">
              <a:buNone/>
            </a:pPr>
            <a:r>
              <a:rPr lang="en-US" sz="3200">
                <a:latin typeface="Times New Roman" panose="02020603050405020304" pitchFamily="18" charset="0"/>
                <a:cs typeface="Times New Roman" panose="02020603050405020304" pitchFamily="18" charset="0"/>
              </a:rPr>
              <a:t>NDMA website</a:t>
            </a:r>
          </a:p>
          <a:p>
            <a:pPr marL="0" indent="0">
              <a:buNone/>
            </a:pPr>
            <a:endParaRPr lang="en-US" sz="3200">
              <a:latin typeface="Times New Roman" panose="02020603050405020304" pitchFamily="18" charset="0"/>
              <a:cs typeface="Times New Roman" panose="02020603050405020304" pitchFamily="18" charset="0"/>
            </a:endParaRPr>
          </a:p>
          <a:p>
            <a:pPr marL="0" indent="0">
              <a:buNone/>
            </a:pPr>
            <a:endParaRPr lang="en-US" sz="32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322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ACACBA-16A5-5943-BD82-0DBAE13E66D6}"/>
              </a:ext>
            </a:extLst>
          </p:cNvPr>
          <p:cNvSpPr>
            <a:spLocks noGrp="1"/>
          </p:cNvSpPr>
          <p:nvPr>
            <p:ph idx="1"/>
          </p:nvPr>
        </p:nvSpPr>
        <p:spPr>
          <a:xfrm>
            <a:off x="482435" y="432956"/>
            <a:ext cx="10871365" cy="6110844"/>
          </a:xfrm>
        </p:spPr>
        <p:txBody>
          <a:bodyPr>
            <a:normAutofit fontScale="92500" lnSpcReduction="20000"/>
          </a:bodyPr>
          <a:lstStyle/>
          <a:p>
            <a:pPr marL="0" indent="0">
              <a:buNone/>
            </a:pPr>
            <a:r>
              <a:rPr lang="en-US" b="1" u="sng"/>
              <a:t>MAJOR HAZARDS AND DISASTERS</a:t>
            </a:r>
          </a:p>
          <a:p>
            <a:pPr marL="0" indent="0">
              <a:buNone/>
            </a:pPr>
            <a:r>
              <a:rPr lang="en-US" b="1"/>
              <a:t>*FLOOD</a:t>
            </a:r>
          </a:p>
          <a:p>
            <a:r>
              <a:rPr lang="en-GB" sz="3500" i="0">
                <a:effectLst/>
                <a:latin typeface="Times New Roman" panose="02020603050405020304" pitchFamily="18" charset="0"/>
                <a:cs typeface="Times New Roman" panose="02020603050405020304" pitchFamily="18" charset="0"/>
              </a:rPr>
              <a:t>Floods are an overflow or inundation that comes from a river or other body of water and often threatens lives and properties. Therefore, any relatively high streamflow overtopping natural or artificial banks (e.g., levees) in any reach of a stream can be termed a flood. Floods can happen when the flow capacity of river channels, streams, or coastal areas is exceeded due to heavy, intense, or continuous rainfall or when the absorptive capacity of the soils is exceeded.</a:t>
            </a:r>
            <a:endParaRPr lang="en-US" sz="3500">
              <a:latin typeface="Times New Roman" panose="02020603050405020304" pitchFamily="18" charset="0"/>
              <a:cs typeface="Times New Roman" panose="02020603050405020304" pitchFamily="18" charset="0"/>
            </a:endParaRPr>
          </a:p>
          <a:p>
            <a:r>
              <a:rPr lang="en-GB" sz="3500" i="0">
                <a:effectLst/>
                <a:latin typeface="Times New Roman" panose="02020603050405020304" pitchFamily="18" charset="0"/>
                <a:cs typeface="Times New Roman" panose="02020603050405020304" pitchFamily="18" charset="0"/>
              </a:rPr>
              <a:t>Floods are relatively slow in occurrences and often occur in well identified regions and within expected time in a year.</a:t>
            </a:r>
          </a:p>
          <a:p>
            <a:r>
              <a:rPr lang="en-GB" sz="3500" i="0">
                <a:effectLst/>
                <a:latin typeface="Times New Roman" panose="02020603050405020304" pitchFamily="18" charset="0"/>
                <a:cs typeface="Times New Roman" panose="02020603050405020304" pitchFamily="18" charset="0"/>
              </a:rPr>
              <a:t>Floods occur commonly when water in the form of surface run-off exceeds the carrying capacity of the river channels and streams and flows into the neighbouring low-lying flood plains.</a:t>
            </a:r>
          </a:p>
          <a:p>
            <a:endParaRPr lang="en-US"/>
          </a:p>
        </p:txBody>
      </p:sp>
    </p:spTree>
    <p:extLst>
      <p:ext uri="{BB962C8B-B14F-4D97-AF65-F5344CB8AC3E}">
        <p14:creationId xmlns:p14="http://schemas.microsoft.com/office/powerpoint/2010/main" val="3228723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05646D-4665-2947-A95A-C4089E75A2F5}"/>
              </a:ext>
            </a:extLst>
          </p:cNvPr>
          <p:cNvSpPr>
            <a:spLocks noGrp="1"/>
          </p:cNvSpPr>
          <p:nvPr>
            <p:ph idx="1"/>
          </p:nvPr>
        </p:nvSpPr>
        <p:spPr>
          <a:xfrm>
            <a:off x="581396" y="408214"/>
            <a:ext cx="10772404" cy="5768749"/>
          </a:xfrm>
        </p:spPr>
        <p:txBody>
          <a:bodyPr>
            <a:noAutofit/>
          </a:bodyPr>
          <a:lstStyle/>
          <a:p>
            <a:r>
              <a:rPr lang="en-GB" sz="3200" i="0">
                <a:effectLst/>
                <a:latin typeface="Times New Roman" panose="02020603050405020304" pitchFamily="18" charset="0"/>
                <a:cs typeface="Times New Roman" panose="02020603050405020304" pitchFamily="18" charset="0"/>
              </a:rPr>
              <a:t>Sometimes this even goes beyond the capacity of lakes and other inland water bodies in which they flow.</a:t>
            </a:r>
          </a:p>
          <a:p>
            <a:r>
              <a:rPr lang="en-GB" sz="3200" i="0">
                <a:effectLst/>
                <a:latin typeface="Times New Roman" panose="02020603050405020304" pitchFamily="18" charset="0"/>
                <a:cs typeface="Times New Roman" panose="02020603050405020304" pitchFamily="18" charset="0"/>
              </a:rPr>
              <a:t>Floods can also be caused due to a storm surge, high intensity rainfall for a considerably longer time period, melting of ice and snow, reduction in the infiltration rate and presence of eroded materials in the water due to higher rate of soil erosion.</a:t>
            </a:r>
          </a:p>
          <a:p>
            <a:r>
              <a:rPr lang="en-GB" sz="3200" i="0">
                <a:effectLst/>
                <a:latin typeface="Times New Roman" panose="02020603050405020304" pitchFamily="18" charset="0"/>
                <a:cs typeface="Times New Roman" panose="02020603050405020304" pitchFamily="18" charset="0"/>
              </a:rPr>
              <a:t>Unlike other natural disasters human beings play important role in the genesis as well as spread of floods. Indiscriminate deforestation, unscientific agricultural practices, disturbances along the natural drainage channels and colonisation of flood plains and river beds are some of the human activities that play an important role in increasing the intensity, magnitude and gravity of the floods.</a:t>
            </a:r>
          </a:p>
        </p:txBody>
      </p:sp>
    </p:spTree>
    <p:extLst>
      <p:ext uri="{BB962C8B-B14F-4D97-AF65-F5344CB8AC3E}">
        <p14:creationId xmlns:p14="http://schemas.microsoft.com/office/powerpoint/2010/main" val="27485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D221AC-9E0A-4848-9935-D19CE573FED4}"/>
              </a:ext>
            </a:extLst>
          </p:cNvPr>
          <p:cNvSpPr>
            <a:spLocks noGrp="1"/>
          </p:cNvSpPr>
          <p:nvPr>
            <p:ph idx="1"/>
          </p:nvPr>
        </p:nvSpPr>
        <p:spPr>
          <a:xfrm>
            <a:off x="0" y="222662"/>
            <a:ext cx="12011396" cy="5954301"/>
          </a:xfrm>
        </p:spPr>
        <p:txBody>
          <a:bodyPr>
            <a:noAutofit/>
          </a:bodyPr>
          <a:lstStyle/>
          <a:p>
            <a:r>
              <a:rPr lang="en-GB" sz="3200" i="0">
                <a:effectLst/>
                <a:latin typeface="Times New Roman" panose="02020603050405020304" pitchFamily="18" charset="0"/>
                <a:cs typeface="Times New Roman" panose="02020603050405020304" pitchFamily="18" charset="0"/>
              </a:rPr>
              <a:t>Various states of India face heavy loss of lives and property due to recurrent floods.</a:t>
            </a:r>
          </a:p>
          <a:p>
            <a:r>
              <a:rPr lang="en-GB" sz="3200" i="0">
                <a:effectLst/>
                <a:latin typeface="Times New Roman" panose="02020603050405020304" pitchFamily="18" charset="0"/>
                <a:cs typeface="Times New Roman" panose="02020603050405020304" pitchFamily="18" charset="0"/>
              </a:rPr>
              <a:t>National Flood Commission has identified 40 million hectares of land as flood prone in India.</a:t>
            </a:r>
          </a:p>
          <a:p>
            <a:r>
              <a:rPr lang="en-GB" sz="3200" i="0">
                <a:effectLst/>
                <a:latin typeface="Times New Roman" panose="02020603050405020304" pitchFamily="18" charset="0"/>
                <a:cs typeface="Times New Roman" panose="02020603050405020304" pitchFamily="18" charset="0"/>
              </a:rPr>
              <a:t>Assam, West Bengal and Bihar are among the high flood prone states.</a:t>
            </a:r>
          </a:p>
          <a:p>
            <a:r>
              <a:rPr lang="en-GB" sz="3200" i="0">
                <a:effectLst/>
                <a:latin typeface="Times New Roman" panose="02020603050405020304" pitchFamily="18" charset="0"/>
                <a:cs typeface="Times New Roman" panose="02020603050405020304" pitchFamily="18" charset="0"/>
              </a:rPr>
              <a:t>Apart from these, most of the rivers in the northern states like Uttar Pradesh and Punjab are also vulnerable to frequent floods.</a:t>
            </a:r>
          </a:p>
          <a:p>
            <a:r>
              <a:rPr lang="en-GB" sz="3200" i="0">
                <a:effectLst/>
                <a:latin typeface="Times New Roman" panose="02020603050405020304" pitchFamily="18" charset="0"/>
                <a:cs typeface="Times New Roman" panose="02020603050405020304" pitchFamily="18" charset="0"/>
              </a:rPr>
              <a:t>States like Rajasthan, Gujarat, Haryana and Punjab are also getting inundated in recent years due to flash floods. This is partly because of the pattern of monsoon and partly because of blocking of most of the streams and rivers by human activities.</a:t>
            </a:r>
          </a:p>
          <a:p>
            <a:r>
              <a:rPr lang="en-GB" sz="3200" i="0">
                <a:effectLst/>
                <a:latin typeface="Times New Roman" panose="02020603050405020304" pitchFamily="18" charset="0"/>
                <a:cs typeface="Times New Roman" panose="02020603050405020304" pitchFamily="18" charset="0"/>
              </a:rPr>
              <a:t>Sometimes Tamil Nadu experiences flooding during November-January due to retreating monsoon.</a:t>
            </a:r>
          </a:p>
        </p:txBody>
      </p:sp>
    </p:spTree>
    <p:extLst>
      <p:ext uri="{BB962C8B-B14F-4D97-AF65-F5344CB8AC3E}">
        <p14:creationId xmlns:p14="http://schemas.microsoft.com/office/powerpoint/2010/main" val="2342846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E86C7E-160F-4B4C-AF6C-8147B8809C17}"/>
              </a:ext>
            </a:extLst>
          </p:cNvPr>
          <p:cNvSpPr>
            <a:spLocks noGrp="1"/>
          </p:cNvSpPr>
          <p:nvPr>
            <p:ph idx="1"/>
          </p:nvPr>
        </p:nvSpPr>
        <p:spPr>
          <a:xfrm>
            <a:off x="0" y="-123700"/>
            <a:ext cx="12122728" cy="6531428"/>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Natural Causes</a:t>
            </a:r>
          </a:p>
          <a:p>
            <a:pPr marL="0" indent="0">
              <a:buNone/>
            </a:pPr>
            <a:r>
              <a:rPr lang="en-GB" b="1" i="0">
                <a:effectLst/>
                <a:latin typeface="Times New Roman" panose="02020603050405020304" pitchFamily="18" charset="0"/>
                <a:cs typeface="Times New Roman" panose="02020603050405020304" pitchFamily="18" charset="0"/>
              </a:rPr>
              <a:t>Skewed Rainfall Pattern:</a:t>
            </a:r>
            <a:r>
              <a:rPr lang="en-GB" i="0">
                <a:effectLst/>
                <a:latin typeface="Times New Roman" panose="02020603050405020304" pitchFamily="18" charset="0"/>
                <a:cs typeface="Times New Roman" panose="02020603050405020304" pitchFamily="18" charset="0"/>
              </a:rPr>
              <a:t> 80% of the precipitation takes place in the monsoon months from June to September. During this time, the rivers bring heavy sediment load from the catchments.</a:t>
            </a:r>
            <a:r>
              <a:rPr lang="en-US" i="0">
                <a:effectLst/>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a:p>
            <a:r>
              <a:rPr lang="en-GB" i="0">
                <a:effectLst/>
                <a:latin typeface="Times New Roman" panose="02020603050405020304" pitchFamily="18" charset="0"/>
                <a:cs typeface="Times New Roman" panose="02020603050405020304" pitchFamily="18" charset="0"/>
              </a:rPr>
              <a:t>These, coupled with inadequate carrying capacity of the rivers and drainage congestion and erosion of river-banks are responsible for causing floods.</a:t>
            </a:r>
          </a:p>
          <a:p>
            <a:pPr marL="0" indent="0">
              <a:buNone/>
            </a:pPr>
            <a:r>
              <a:rPr lang="en-GB" b="1" i="0">
                <a:effectLst/>
                <a:latin typeface="Times New Roman" panose="02020603050405020304" pitchFamily="18" charset="0"/>
                <a:cs typeface="Times New Roman" panose="02020603050405020304" pitchFamily="18" charset="0"/>
              </a:rPr>
              <a:t>Trans-National Rivers:</a:t>
            </a:r>
            <a:r>
              <a:rPr lang="en-GB" i="0">
                <a:effectLst/>
                <a:latin typeface="Times New Roman" panose="02020603050405020304" pitchFamily="18" charset="0"/>
                <a:cs typeface="Times New Roman" panose="02020603050405020304" pitchFamily="18" charset="0"/>
              </a:rPr>
              <a:t> The fact that some of the rivers (like Brahmaputra, many tributaries of Ganga) causing damage in India originate in neighboring countries, adds another complex dimension to the problem.</a:t>
            </a:r>
            <a:endParaRPr lang="en-US" i="0">
              <a:effectLst/>
              <a:latin typeface="Times New Roman" panose="02020603050405020304" pitchFamily="18" charset="0"/>
              <a:cs typeface="Times New Roman" panose="02020603050405020304" pitchFamily="18" charset="0"/>
            </a:endParaRPr>
          </a:p>
          <a:p>
            <a:r>
              <a:rPr lang="en-GB" i="0">
                <a:effectLst/>
                <a:latin typeface="Times New Roman" panose="02020603050405020304" pitchFamily="18" charset="0"/>
                <a:cs typeface="Times New Roman" panose="02020603050405020304" pitchFamily="18" charset="0"/>
              </a:rPr>
              <a:t>Also, sudden change in topography from high mountains to plain areas, is also a reason for floods in northern India.</a:t>
            </a:r>
          </a:p>
          <a:p>
            <a:pPr marL="0" indent="0">
              <a:buNone/>
            </a:pPr>
            <a:r>
              <a:rPr lang="en-GB" b="1" i="0">
                <a:effectLst/>
                <a:latin typeface="Times New Roman" panose="02020603050405020304" pitchFamily="18" charset="0"/>
                <a:cs typeface="Times New Roman" panose="02020603050405020304" pitchFamily="18" charset="0"/>
              </a:rPr>
              <a:t>Earthquakes</a:t>
            </a:r>
            <a:r>
              <a:rPr lang="en-GB" i="0">
                <a:effectLst/>
                <a:latin typeface="Times New Roman" panose="02020603050405020304" pitchFamily="18" charset="0"/>
                <a:cs typeface="Times New Roman" panose="02020603050405020304" pitchFamily="18" charset="0"/>
              </a:rPr>
              <a:t>: An Earthquake Disaster Risk Index (EDRI), prepared by the </a:t>
            </a:r>
            <a:r>
              <a:rPr lang="en-GB">
                <a:latin typeface="Times New Roman" panose="02020603050405020304" pitchFamily="18" charset="0"/>
                <a:cs typeface="Times New Roman" panose="02020603050405020304" pitchFamily="18" charset="0"/>
              </a:rPr>
              <a:t>National Disaster Management Authority (NDMA)</a:t>
            </a:r>
            <a:r>
              <a:rPr lang="en-US">
                <a:latin typeface="Times New Roman" panose="02020603050405020304" pitchFamily="18" charset="0"/>
                <a:cs typeface="Times New Roman" panose="02020603050405020304" pitchFamily="18" charset="0"/>
              </a:rPr>
              <a:t>,</a:t>
            </a:r>
            <a:r>
              <a:rPr lang="en-GB" i="0">
                <a:effectLst/>
                <a:latin typeface="Times New Roman" panose="02020603050405020304" pitchFamily="18" charset="0"/>
                <a:cs typeface="Times New Roman" panose="02020603050405020304" pitchFamily="18" charset="0"/>
              </a:rPr>
              <a:t> showed that about 56% area of India is vulnerable to moderate to major earthquakes.</a:t>
            </a:r>
            <a:endParaRPr lang="en-US" i="0">
              <a:effectLst/>
              <a:latin typeface="Times New Roman" panose="02020603050405020304" pitchFamily="18" charset="0"/>
              <a:cs typeface="Times New Roman" panose="02020603050405020304" pitchFamily="18" charset="0"/>
            </a:endParaRPr>
          </a:p>
          <a:p>
            <a:r>
              <a:rPr lang="en-GB" i="0">
                <a:effectLst/>
                <a:latin typeface="Times New Roman" panose="02020603050405020304" pitchFamily="18" charset="0"/>
                <a:cs typeface="Times New Roman" panose="02020603050405020304" pitchFamily="18" charset="0"/>
              </a:rPr>
              <a:t>As many of the river basins in India lie in earthquake-prone areas, the course of the river is not stable and amounts to flooding</a:t>
            </a:r>
          </a:p>
        </p:txBody>
      </p:sp>
    </p:spTree>
    <p:extLst>
      <p:ext uri="{BB962C8B-B14F-4D97-AF65-F5344CB8AC3E}">
        <p14:creationId xmlns:p14="http://schemas.microsoft.com/office/powerpoint/2010/main" val="1701067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C5278F-1484-B744-B70F-D0319732DD95}"/>
              </a:ext>
            </a:extLst>
          </p:cNvPr>
          <p:cNvSpPr>
            <a:spLocks noGrp="1"/>
          </p:cNvSpPr>
          <p:nvPr>
            <p:ph idx="1"/>
          </p:nvPr>
        </p:nvSpPr>
        <p:spPr>
          <a:xfrm>
            <a:off x="123701" y="0"/>
            <a:ext cx="11447128" cy="6858000"/>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Human Causes</a:t>
            </a:r>
            <a:endParaRPr lang="en-GB" sz="3200" b="0" i="0">
              <a:effectLst/>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Unplanned Development:</a:t>
            </a:r>
            <a:r>
              <a:rPr lang="en-GB" sz="3200" b="0" i="0">
                <a:effectLst/>
                <a:latin typeface="Times New Roman" panose="02020603050405020304" pitchFamily="18" charset="0"/>
                <a:cs typeface="Times New Roman" panose="02020603050405020304" pitchFamily="18" charset="0"/>
              </a:rPr>
              <a:t> Unplanned development, encroachments in riparian zones, failure of flood control structures, unplanned reservoir operations, poor drainage infrastructure, deforestation, land use change and sedimentation in river beds are exacerbating floods.</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When rainfall is heavy, the river breaches the embankments and destroys habitations along the banks and on the sandbars.</a:t>
            </a:r>
          </a:p>
          <a:p>
            <a:pPr marL="0" indent="0">
              <a:buNone/>
            </a:pPr>
            <a:r>
              <a:rPr lang="en-GB" sz="3200" b="1" i="0">
                <a:effectLst/>
                <a:latin typeface="Times New Roman" panose="02020603050405020304" pitchFamily="18" charset="0"/>
                <a:cs typeface="Times New Roman" panose="02020603050405020304" pitchFamily="18" charset="0"/>
              </a:rPr>
              <a:t>Urban Flooding:</a:t>
            </a:r>
            <a:r>
              <a:rPr lang="en-GB" sz="3200" b="0" i="0">
                <a:effectLst/>
                <a:latin typeface="Times New Roman" panose="02020603050405020304" pitchFamily="18" charset="0"/>
                <a:cs typeface="Times New Roman" panose="02020603050405020304" pitchFamily="18" charset="0"/>
              </a:rPr>
              <a:t> Flooding in the cities and the towns is a recent phenomenon caused by increasing incidence of heavy rainfall in a short period of time.</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reason for this is indiscriminate encroachment of waterways and wetlands, inadequate capacity of drains and lack of maintenance of the drainage infrastructure.</a:t>
            </a:r>
            <a:endParaRPr lang="en-US" sz="3200" b="0" i="0">
              <a:effectLst/>
              <a:latin typeface="Times New Roman" panose="02020603050405020304" pitchFamily="18" charset="0"/>
              <a:cs typeface="Times New Roman" panose="02020603050405020304" pitchFamily="18" charset="0"/>
            </a:endParaRPr>
          </a:p>
          <a:p>
            <a:endParaRPr lang="en-GB"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3862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526BEC-47B2-0D46-8E7E-EBB53B63B57F}"/>
              </a:ext>
            </a:extLst>
          </p:cNvPr>
          <p:cNvSpPr>
            <a:spLocks noGrp="1"/>
          </p:cNvSpPr>
          <p:nvPr>
            <p:ph idx="1"/>
          </p:nvPr>
        </p:nvSpPr>
        <p:spPr>
          <a:xfrm>
            <a:off x="395843" y="371104"/>
            <a:ext cx="11479481" cy="6308766"/>
          </a:xfrm>
        </p:spPr>
        <p:txBody>
          <a:bodyPr>
            <a:normAutofit fontScale="85000" lnSpcReduction="20000"/>
          </a:bodyPr>
          <a:lstStyle/>
          <a:p>
            <a:pPr marL="0" indent="0">
              <a:buNone/>
            </a:pPr>
            <a:r>
              <a:rPr lang="en-GB" sz="3800" b="1" i="0">
                <a:effectLst/>
                <a:latin typeface="Times New Roman" panose="02020603050405020304" pitchFamily="18" charset="0"/>
                <a:cs typeface="Times New Roman" panose="02020603050405020304" pitchFamily="18" charset="0"/>
              </a:rPr>
              <a:t>Neglect of Pre-Disaster Planning:</a:t>
            </a:r>
            <a:r>
              <a:rPr lang="en-GB" sz="3800" i="0">
                <a:effectLst/>
                <a:latin typeface="Times New Roman" panose="02020603050405020304" pitchFamily="18" charset="0"/>
                <a:cs typeface="Times New Roman" panose="02020603050405020304" pitchFamily="18" charset="0"/>
              </a:rPr>
              <a:t> History of flood management shows that focus of disaster management has largely been on post-flood recovery and relief.Many reservoirs and Hydro-electric plants do not have enough gauging stations for measurement of flood level, which is the principal component for flood prediction and forecast.</a:t>
            </a:r>
            <a:endParaRPr lang="en-US" sz="3800" i="0">
              <a:effectLst/>
              <a:latin typeface="Times New Roman" panose="02020603050405020304" pitchFamily="18" charset="0"/>
              <a:cs typeface="Times New Roman" panose="02020603050405020304" pitchFamily="18" charset="0"/>
            </a:endParaRPr>
          </a:p>
          <a:p>
            <a:pPr marL="0" indent="0">
              <a:buNone/>
            </a:pPr>
            <a:r>
              <a:rPr lang="en-GB" sz="3800" b="1" i="0">
                <a:effectLst/>
                <a:latin typeface="Times New Roman" panose="02020603050405020304" pitchFamily="18" charset="0"/>
                <a:cs typeface="Times New Roman" panose="02020603050405020304" pitchFamily="18" charset="0"/>
              </a:rPr>
              <a:t>Disaster Preparedness Plan:</a:t>
            </a:r>
            <a:r>
              <a:rPr lang="en-GB" sz="3800" i="0">
                <a:effectLst/>
                <a:latin typeface="Times New Roman" panose="02020603050405020304" pitchFamily="18" charset="0"/>
                <a:cs typeface="Times New Roman" panose="02020603050405020304" pitchFamily="18" charset="0"/>
              </a:rPr>
              <a:t> A comprehensive flood management plan is needed to include Disaster preparedness.This may require strengthening of the following:Flood Hotspot Mapping at local and regional scale.</a:t>
            </a:r>
          </a:p>
          <a:p>
            <a:r>
              <a:rPr lang="en-GB" sz="3800" i="0">
                <a:effectLst/>
                <a:latin typeface="Times New Roman" panose="02020603050405020304" pitchFamily="18" charset="0"/>
                <a:cs typeface="Times New Roman" panose="02020603050405020304" pitchFamily="18" charset="0"/>
              </a:rPr>
              <a:t>Management and regulation of riparian zones to prevent spilling and erosion.</a:t>
            </a:r>
          </a:p>
          <a:p>
            <a:r>
              <a:rPr lang="en-GB" sz="3800" i="0">
                <a:effectLst/>
                <a:latin typeface="Times New Roman" panose="02020603050405020304" pitchFamily="18" charset="0"/>
                <a:cs typeface="Times New Roman" panose="02020603050405020304" pitchFamily="18" charset="0"/>
              </a:rPr>
              <a:t>River flood modelling to prepare for incidences like reservoir breach and emergency water release from dams.</a:t>
            </a:r>
          </a:p>
          <a:p>
            <a:r>
              <a:rPr lang="en-GB" sz="3800" i="0">
                <a:effectLst/>
                <a:latin typeface="Times New Roman" panose="02020603050405020304" pitchFamily="18" charset="0"/>
                <a:cs typeface="Times New Roman" panose="02020603050405020304" pitchFamily="18" charset="0"/>
              </a:rPr>
              <a:t>Advanced techniques such as mapping based on satellite imagery and Geographic Information Systems will help in development of flood early warning systems</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3628203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A14EDA-F686-C841-92C6-B1123D9507D4}"/>
              </a:ext>
            </a:extLst>
          </p:cNvPr>
          <p:cNvSpPr>
            <a:spLocks noGrp="1"/>
          </p:cNvSpPr>
          <p:nvPr>
            <p:ph idx="1"/>
          </p:nvPr>
        </p:nvSpPr>
        <p:spPr>
          <a:xfrm>
            <a:off x="296882" y="222662"/>
            <a:ext cx="11553701" cy="6494319"/>
          </a:xfrm>
        </p:spPr>
        <p:txBody>
          <a:bodyPr>
            <a:normAutofit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Integrated Approach:</a:t>
            </a:r>
            <a:r>
              <a:rPr lang="en-GB" sz="3200" b="0" i="0">
                <a:effectLst/>
                <a:latin typeface="Times New Roman" panose="02020603050405020304" pitchFamily="18" charset="0"/>
                <a:cs typeface="Times New Roman" panose="02020603050405020304" pitchFamily="18" charset="0"/>
              </a:rPr>
              <a:t> Steps need to be taken for watershed management through an integrated approach. Often these approaches involve both hard engineering solutions and ecologically sustainable soft solutions.</a:t>
            </a:r>
            <a:endParaRPr lang="en-US" sz="3200" b="0" i="0">
              <a:effectLst/>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Hard Solutions:</a:t>
            </a:r>
            <a:r>
              <a:rPr lang="en-GB" sz="3200" b="0" i="0">
                <a:effectLst/>
                <a:latin typeface="Times New Roman" panose="02020603050405020304" pitchFamily="18" charset="0"/>
                <a:cs typeface="Times New Roman" panose="02020603050405020304" pitchFamily="18" charset="0"/>
              </a:rPr>
              <a:t> It involves civil engineering construction such as dams, culverts and dykes, widening and deepening of river channels and diversion channels to store and divert water to increase the lag time of water reaching downstream.</a:t>
            </a:r>
          </a:p>
          <a:p>
            <a:pPr marL="0" indent="0">
              <a:buNone/>
            </a:pPr>
            <a:r>
              <a:rPr lang="en-GB" sz="3200" b="1" i="0">
                <a:effectLst/>
                <a:latin typeface="Times New Roman" panose="02020603050405020304" pitchFamily="18" charset="0"/>
                <a:cs typeface="Times New Roman" panose="02020603050405020304" pitchFamily="18" charset="0"/>
              </a:rPr>
              <a:t>Ecological Soft Solutions</a:t>
            </a:r>
            <a:r>
              <a:rPr lang="en-GB" sz="3200" b="0" i="0">
                <a:effectLst/>
                <a:latin typeface="Times New Roman" panose="02020603050405020304" pitchFamily="18" charset="0"/>
                <a:cs typeface="Times New Roman" panose="02020603050405020304" pitchFamily="18" charset="0"/>
              </a:rPr>
              <a:t>: The solutions such as restoration and management of riparian zones, afforestation along the river channels which led to retention of rainwater and reduces the river discharge.</a:t>
            </a:r>
          </a:p>
          <a:p>
            <a:r>
              <a:rPr lang="en-GB" sz="3200" b="0" i="0">
                <a:effectLst/>
                <a:latin typeface="Times New Roman" panose="02020603050405020304" pitchFamily="18" charset="0"/>
                <a:cs typeface="Times New Roman" panose="02020603050405020304" pitchFamily="18" charset="0"/>
              </a:rPr>
              <a:t>An integrated approach to managing floods requires a sound understanding of the patterns that rivers such as the Ganga and its tributaries display during the monsoon</a:t>
            </a:r>
            <a:r>
              <a:rPr lang="en-GB" b="0" i="0">
                <a:effectLst/>
                <a:latin typeface="Roboto" panose="02000000000000000000" pitchFamily="2" charset="0"/>
              </a:rPr>
              <a:t>.</a:t>
            </a:r>
          </a:p>
        </p:txBody>
      </p:sp>
    </p:spTree>
    <p:extLst>
      <p:ext uri="{BB962C8B-B14F-4D97-AF65-F5344CB8AC3E}">
        <p14:creationId xmlns:p14="http://schemas.microsoft.com/office/powerpoint/2010/main" val="164079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02EDAC-F95A-1746-9E95-2B9E31AC621C}"/>
              </a:ext>
            </a:extLst>
          </p:cNvPr>
          <p:cNvSpPr>
            <a:spLocks noGrp="1"/>
          </p:cNvSpPr>
          <p:nvPr>
            <p:ph idx="1"/>
          </p:nvPr>
        </p:nvSpPr>
        <p:spPr>
          <a:xfrm>
            <a:off x="185551" y="123700"/>
            <a:ext cx="11751623" cy="6734299"/>
          </a:xfrm>
        </p:spPr>
        <p:txBody>
          <a:bodyPr>
            <a:normAutofit fontScale="85000" lnSpcReduction="20000"/>
          </a:bodyPr>
          <a:lstStyle/>
          <a:p>
            <a:pPr marL="0" indent="0">
              <a:buNone/>
            </a:pPr>
            <a:r>
              <a:rPr lang="en-GB" sz="3300" b="1" i="0">
                <a:effectLst/>
                <a:latin typeface="Times New Roman" panose="02020603050405020304" pitchFamily="18" charset="0"/>
                <a:cs typeface="Times New Roman" panose="02020603050405020304" pitchFamily="18" charset="0"/>
              </a:rPr>
              <a:t>Prioritising Buffers, Flexibility and Adaptability</a:t>
            </a:r>
            <a:r>
              <a:rPr lang="en-GB" sz="3300" i="0">
                <a:effectLst/>
                <a:latin typeface="Times New Roman" panose="02020603050405020304" pitchFamily="18" charset="0"/>
                <a:cs typeface="Times New Roman" panose="02020603050405020304" pitchFamily="18" charset="0"/>
              </a:rPr>
              <a:t>: This includes reviewing safety criteria of dams and canals, re-building these with higher safety factors, creating new intermediate storages, and introducing dynamic reservoir management.</a:t>
            </a:r>
          </a:p>
          <a:p>
            <a:pPr marL="0" indent="0">
              <a:buNone/>
            </a:pPr>
            <a:r>
              <a:rPr lang="en-GB" sz="3300" b="1" i="0">
                <a:effectLst/>
                <a:latin typeface="Times New Roman" panose="02020603050405020304" pitchFamily="18" charset="0"/>
                <a:cs typeface="Times New Roman" panose="02020603050405020304" pitchFamily="18" charset="0"/>
              </a:rPr>
              <a:t>Reducing Disaster Risk Reduction</a:t>
            </a:r>
            <a:r>
              <a:rPr lang="en-GB" sz="3300" i="0">
                <a:effectLst/>
                <a:latin typeface="Times New Roman" panose="02020603050405020304" pitchFamily="18" charset="0"/>
                <a:cs typeface="Times New Roman" panose="02020603050405020304" pitchFamily="18" charset="0"/>
              </a:rPr>
              <a:t>: There is a need for efficient implementation of </a:t>
            </a:r>
            <a:r>
              <a:rPr lang="en-GB" sz="3300">
                <a:latin typeface="Times New Roman" panose="02020603050405020304" pitchFamily="18" charset="0"/>
                <a:cs typeface="Times New Roman" panose="02020603050405020304" pitchFamily="18" charset="0"/>
              </a:rPr>
              <a:t>Sendai Framework for Disaster Risk Reduction</a:t>
            </a:r>
            <a:r>
              <a:rPr lang="en-US" sz="3300">
                <a:latin typeface="Times New Roman" panose="02020603050405020304" pitchFamily="18" charset="0"/>
                <a:cs typeface="Times New Roman" panose="02020603050405020304" pitchFamily="18" charset="0"/>
              </a:rPr>
              <a:t>,</a:t>
            </a:r>
            <a:r>
              <a:rPr lang="en-GB" sz="3300" i="0">
                <a:effectLst/>
                <a:latin typeface="Times New Roman" panose="02020603050405020304" pitchFamily="18" charset="0"/>
                <a:cs typeface="Times New Roman" panose="02020603050405020304" pitchFamily="18" charset="0"/>
              </a:rPr>
              <a:t>this will reduce the vulnerability of any disaster.</a:t>
            </a:r>
          </a:p>
          <a:p>
            <a:pPr marL="0" indent="0">
              <a:buNone/>
            </a:pPr>
            <a:r>
              <a:rPr lang="en-GB" sz="3300" b="1" i="0">
                <a:effectLst/>
                <a:latin typeface="Times New Roman" panose="02020603050405020304" pitchFamily="18" charset="0"/>
                <a:cs typeface="Times New Roman" panose="02020603050405020304" pitchFamily="18" charset="0"/>
              </a:rPr>
              <a:t>Focusing on Urban Flood Management</a:t>
            </a:r>
            <a:r>
              <a:rPr lang="en-GB" sz="3300" i="0">
                <a:effectLst/>
                <a:latin typeface="Times New Roman" panose="02020603050405020304" pitchFamily="18" charset="0"/>
                <a:cs typeface="Times New Roman" panose="02020603050405020304" pitchFamily="18" charset="0"/>
              </a:rPr>
              <a:t>: Keeping in view the fact that the problem of Urban Flooding is becoming more severe and losses are mounting every year.</a:t>
            </a:r>
            <a:endParaRPr lang="en-US" sz="3300" i="0">
              <a:effectLst/>
              <a:latin typeface="Times New Roman" panose="02020603050405020304" pitchFamily="18" charset="0"/>
              <a:cs typeface="Times New Roman" panose="02020603050405020304" pitchFamily="18" charset="0"/>
            </a:endParaRPr>
          </a:p>
          <a:p>
            <a:r>
              <a:rPr lang="en-GB" sz="3300" i="0">
                <a:effectLst/>
                <a:latin typeface="Times New Roman" panose="02020603050405020304" pitchFamily="18" charset="0"/>
                <a:cs typeface="Times New Roman" panose="02020603050405020304" pitchFamily="18" charset="0"/>
              </a:rPr>
              <a:t>The subject of urban flooding needs exclusive attention and the proper implementation of NDMA guidelines on Urban Flooding 2016, is the need of the hour</a:t>
            </a:r>
            <a:endParaRPr lang="en-US" sz="3300">
              <a:latin typeface="Times New Roman" panose="02020603050405020304" pitchFamily="18" charset="0"/>
              <a:cs typeface="Times New Roman" panose="02020603050405020304" pitchFamily="18" charset="0"/>
            </a:endParaRPr>
          </a:p>
          <a:p>
            <a:pPr marL="0" indent="0">
              <a:buNone/>
            </a:pPr>
            <a:r>
              <a:rPr lang="en-GB" sz="3300" b="1" i="0">
                <a:effectLst/>
                <a:latin typeface="Times New Roman" panose="02020603050405020304" pitchFamily="18" charset="0"/>
                <a:cs typeface="Times New Roman" panose="02020603050405020304" pitchFamily="18" charset="0"/>
              </a:rPr>
              <a:t>NDMA Guideline</a:t>
            </a:r>
            <a:endParaRPr lang="en-US" sz="3300" b="1" i="0">
              <a:effectLst/>
              <a:latin typeface="Times New Roman" panose="02020603050405020304" pitchFamily="18" charset="0"/>
              <a:cs typeface="Times New Roman" panose="02020603050405020304" pitchFamily="18" charset="0"/>
            </a:endParaRPr>
          </a:p>
          <a:p>
            <a:pPr marL="0" indent="0">
              <a:buNone/>
            </a:pPr>
            <a:r>
              <a:rPr lang="en-GB" sz="3300" b="1" i="0">
                <a:effectLst/>
                <a:latin typeface="Times New Roman" panose="02020603050405020304" pitchFamily="18" charset="0"/>
                <a:cs typeface="Times New Roman" panose="02020603050405020304" pitchFamily="18" charset="0"/>
              </a:rPr>
              <a:t>Observation Networks, Information Systems, Monitoring, Research, Forecasting &amp; Early Warning</a:t>
            </a:r>
            <a:r>
              <a:rPr lang="en-GB" sz="3300" i="0">
                <a:effectLst/>
                <a:latin typeface="Times New Roman" panose="02020603050405020304" pitchFamily="18" charset="0"/>
                <a:cs typeface="Times New Roman" panose="02020603050405020304" pitchFamily="18" charset="0"/>
              </a:rPr>
              <a:t>:</a:t>
            </a:r>
          </a:p>
          <a:p>
            <a:r>
              <a:rPr lang="en-GB" sz="3300" i="0">
                <a:effectLst/>
                <a:latin typeface="Times New Roman" panose="02020603050405020304" pitchFamily="18" charset="0"/>
                <a:cs typeface="Times New Roman" panose="02020603050405020304" pitchFamily="18" charset="0"/>
              </a:rPr>
              <a:t>Preparation of close contour and flood vulnerability maps</a:t>
            </a:r>
          </a:p>
          <a:p>
            <a:r>
              <a:rPr lang="en-GB" sz="3300" i="0">
                <a:effectLst/>
                <a:latin typeface="Times New Roman" panose="02020603050405020304" pitchFamily="18" charset="0"/>
                <a:cs typeface="Times New Roman" panose="02020603050405020304" pitchFamily="18" charset="0"/>
              </a:rPr>
              <a:t>Modernisation of flood forecasting and warning systems on a river basin basis</a:t>
            </a:r>
          </a:p>
          <a:p>
            <a:pPr lvl="1"/>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1835521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2021-06-13T07:03:10Z</dcterms:created>
  <dcterms:modified xsi:type="dcterms:W3CDTF">2021-07-06T09:00:24Z</dcterms:modified>
</cp:coreProperties>
</file>