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8"/>
  </p:notesMasterIdLst>
  <p:sldIdLst>
    <p:sldId id="406" r:id="rId2"/>
    <p:sldId id="407" r:id="rId3"/>
    <p:sldId id="424" r:id="rId4"/>
    <p:sldId id="425" r:id="rId5"/>
    <p:sldId id="426" r:id="rId6"/>
    <p:sldId id="427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15D4FC-9285-48B5-910C-87D8D41302EF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81FB38-D792-4C76-B8B6-FDCE47DF7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20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14F3C-630A-4429-A965-F00220F0E26E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4CA7A-5FDA-4F9F-AF99-C32FF87C8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E2C6B-ADE1-41D7-BD78-055955F39AB6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58250-1312-49FD-842B-28836E7D1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0B4C-87A5-486E-AC13-AC628BB0EA6B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F2586-D0D9-40CE-B6C5-A53B38AA6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EA110-716C-40A6-A42D-87EA717433CC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6633C-3376-4264-8CCA-FAF5FFB08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4F65B-1883-4D4D-8FBD-B2E826B8140D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FC758-9945-4452-BBD8-AE7DFCDAB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6E33C-F539-4728-BE51-114F7992C294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3D792-C8A0-4325-A0D2-E68E2846F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14C70-0E2B-4A14-8860-60A0DB1E094E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5DA82-213B-4841-AC5A-68E3F20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C05DC-AA50-4C4E-9A7C-DAF5E6AD7B85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3E9DA-17A1-40AC-8B92-A45CDF6BF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C4DB2-FD20-4E73-935C-0B99B78DAFD8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8807A-0D8A-4A06-8AD7-95DE71441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3CB2D-D617-4460-9D02-5ECDA6368039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18089-D296-4D58-A31B-FE9AD0200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1F573-7965-42DA-BC9B-5B24D94668A3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84C4A-FB74-4580-813B-D6CCB7E9C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75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5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5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75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5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676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676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676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676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76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676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76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64EFCE2-DF38-4739-95A6-D8C97B80E168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76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6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4B5DFB4-8936-4E5B-A78E-572B3E2F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6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524000"/>
            <a:ext cx="7772400" cy="1470025"/>
          </a:xfrm>
          <a:noFill/>
        </p:spPr>
        <p:txBody>
          <a:bodyPr/>
          <a:lstStyle/>
          <a:p>
            <a:r>
              <a:rPr lang="en-US" sz="40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Spatial Data Models</a:t>
            </a:r>
          </a:p>
        </p:txBody>
      </p:sp>
    </p:spTree>
    <p:extLst>
      <p:ext uri="{BB962C8B-B14F-4D97-AF65-F5344CB8AC3E}">
        <p14:creationId xmlns:p14="http://schemas.microsoft.com/office/powerpoint/2010/main" val="316816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en-US" sz="3600" u="sng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Spatial Data Models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r>
              <a:rPr lang="en-US" sz="2600" dirty="0" smtClean="0">
                <a:effectLst/>
                <a:latin typeface="Times New Roman" pitchFamily="18" charset="0"/>
                <a:cs typeface="Times New Roman" pitchFamily="18" charset="0"/>
              </a:rPr>
              <a:t>Three </a:t>
            </a:r>
            <a:r>
              <a:rPr lang="en-US" sz="2600" dirty="0">
                <a:effectLst/>
                <a:latin typeface="Times New Roman" pitchFamily="18" charset="0"/>
                <a:cs typeface="Times New Roman" pitchFamily="18" charset="0"/>
              </a:rPr>
              <a:t>common spatial data models</a:t>
            </a:r>
          </a:p>
          <a:p>
            <a:pPr lvl="1" eaLnBrk="1" hangingPunct="1">
              <a:buSzPct val="101000"/>
              <a:buFont typeface="Arial" pitchFamily="34" charset="0"/>
              <a:buChar char="•"/>
              <a:defRPr/>
            </a:pP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Vector</a:t>
            </a:r>
          </a:p>
          <a:p>
            <a:pPr lvl="1" eaLnBrk="1" hangingPunct="1">
              <a:buSzPct val="101000"/>
              <a:buFont typeface="Arial" pitchFamily="34" charset="0"/>
              <a:buChar char="•"/>
              <a:defRPr/>
            </a:pP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Raster</a:t>
            </a:r>
          </a:p>
          <a:p>
            <a:pPr lvl="1" eaLnBrk="1" hangingPunct="1">
              <a:buSzPct val="101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Triangulated Irregular Network (TIN)</a:t>
            </a:r>
          </a:p>
          <a:p>
            <a:pPr marL="0" indent="0" eaLnBrk="1" hangingPunct="1">
              <a:buClr>
                <a:schemeClr val="tx1"/>
              </a:buClr>
              <a:buSzPct val="101000"/>
              <a:buNone/>
              <a:defRPr/>
            </a:pP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2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/>
        <p:txBody>
          <a:bodyPr anchorCtr="0">
            <a:normAutofit/>
          </a:bodyPr>
          <a:lstStyle/>
          <a:p>
            <a:pPr eaLnBrk="1" hangingPunct="1">
              <a:defRPr/>
            </a:pPr>
            <a:r>
              <a:rPr lang="en-US" sz="3600" u="sng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Triangulated Irregular Networks (TIN)</a:t>
            </a:r>
          </a:p>
        </p:txBody>
      </p:sp>
      <p:sp>
        <p:nvSpPr>
          <p:cNvPr id="60418" name="Content Placeholder 5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r>
              <a:rPr lang="en-US" sz="2600" dirty="0">
                <a:effectLst/>
                <a:latin typeface="Times New Roman" pitchFamily="18" charset="0"/>
                <a:cs typeface="Times New Roman" pitchFamily="18" charset="0"/>
              </a:rPr>
              <a:t>A network of triangles connected together to create a 3D surface</a:t>
            </a:r>
          </a:p>
          <a:p>
            <a:pPr lvl="1" eaLnBrk="1" hangingPunct="1">
              <a:buSzPct val="101000"/>
              <a:buFont typeface="Arial" pitchFamily="34" charset="0"/>
              <a:buChar char="•"/>
              <a:defRPr/>
            </a:pP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Triangles do not cross</a:t>
            </a:r>
          </a:p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endParaRPr lang="en-US" sz="2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r>
              <a:rPr lang="en-US" sz="2600" dirty="0" smtClean="0">
                <a:effectLst/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US" sz="2600" dirty="0">
                <a:effectLst/>
                <a:latin typeface="Times New Roman" pitchFamily="18" charset="0"/>
                <a:cs typeface="Times New Roman" pitchFamily="18" charset="0"/>
              </a:rPr>
              <a:t>complex than </a:t>
            </a:r>
            <a:r>
              <a:rPr lang="en-US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rasters</a:t>
            </a:r>
            <a:endParaRPr lang="en-US" sz="2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buSzPct val="101000"/>
              <a:buFont typeface="Arial" pitchFamily="34" charset="0"/>
              <a:buChar char="•"/>
              <a:defRPr/>
            </a:pPr>
            <a:r>
              <a:rPr lang="en-US" sz="2200" dirty="0" smtClean="0">
                <a:effectLst/>
                <a:latin typeface="Times New Roman" pitchFamily="18" charset="0"/>
                <a:cs typeface="Times New Roman" pitchFamily="18" charset="0"/>
              </a:rPr>
              <a:t>more efficient space-wise</a:t>
            </a:r>
          </a:p>
          <a:p>
            <a:pPr marL="0" indent="0" eaLnBrk="1" hangingPunct="1">
              <a:buClr>
                <a:schemeClr val="tx1"/>
              </a:buClr>
              <a:buSzPct val="101000"/>
              <a:buNone/>
              <a:defRPr/>
            </a:pPr>
            <a:endParaRPr lang="en-US" sz="2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r>
              <a:rPr lang="en-US" sz="2600" dirty="0" smtClean="0">
                <a:effectLst/>
                <a:latin typeface="Times New Roman" pitchFamily="18" charset="0"/>
                <a:cs typeface="Times New Roman" pitchFamily="18" charset="0"/>
              </a:rPr>
              <a:t>Easily </a:t>
            </a:r>
            <a:r>
              <a:rPr lang="en-US" sz="2600" dirty="0">
                <a:effectLst/>
                <a:latin typeface="Times New Roman" pitchFamily="18" charset="0"/>
                <a:cs typeface="Times New Roman" pitchFamily="18" charset="0"/>
              </a:rPr>
              <a:t>accommodates differing sample density</a:t>
            </a:r>
          </a:p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endParaRPr lang="en-US" sz="2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101000"/>
              <a:buFont typeface="Arial" pitchFamily="34" charset="0"/>
              <a:buChar char="•"/>
              <a:defRPr/>
            </a:pPr>
            <a:r>
              <a:rPr lang="en-US" sz="2600" dirty="0" smtClean="0">
                <a:effectLst/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sz="2600" dirty="0">
                <a:effectLst/>
                <a:latin typeface="Times New Roman" pitchFamily="18" charset="0"/>
                <a:cs typeface="Times New Roman" pitchFamily="18" charset="0"/>
              </a:rPr>
              <a:t>preserves each measurement point</a:t>
            </a:r>
          </a:p>
        </p:txBody>
      </p:sp>
    </p:spTree>
    <p:extLst>
      <p:ext uri="{BB962C8B-B14F-4D97-AF65-F5344CB8AC3E}">
        <p14:creationId xmlns:p14="http://schemas.microsoft.com/office/powerpoint/2010/main" val="15710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Rick\Documents\Cropper Captures\CropperCapture[20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352" y="2272881"/>
            <a:ext cx="3985475" cy="336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 bwMode="auto">
          <a:xfrm flipH="1">
            <a:off x="4603552" y="2349081"/>
            <a:ext cx="1828800" cy="3048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4">
                <a:lumMod val="1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917752" y="3644481"/>
            <a:ext cx="2514600" cy="2286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4">
                <a:lumMod val="1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4451152" y="5244681"/>
            <a:ext cx="1981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4">
                <a:lumMod val="1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455798" y="2083079"/>
            <a:ext cx="953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Point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432352" y="3411416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Edge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432352" y="5013848"/>
            <a:ext cx="873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Face</a:t>
            </a:r>
            <a:endParaRPr lang="en-US" sz="2400" dirty="0"/>
          </a:p>
        </p:txBody>
      </p:sp>
      <p:sp>
        <p:nvSpPr>
          <p:cNvPr id="20" name="Title 4"/>
          <p:cNvSpPr txBox="1">
            <a:spLocks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Anatomy of a TIN</a:t>
            </a:r>
            <a:endParaRPr lang="en-US" sz="3600" u="sng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3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Rick\Documents\Cropper Captures\CropperCapture[19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0999"/>
            <a:ext cx="7620000" cy="619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72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Rick\Documents\Cropper Captures\CropperCapture[18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798"/>
            <a:ext cx="7696200" cy="625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8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2335</TotalTime>
  <Words>64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Globe</vt:lpstr>
      <vt:lpstr>Spatial Data Models</vt:lpstr>
      <vt:lpstr>Spatial Data Models</vt:lpstr>
      <vt:lpstr>Triangulated Irregular Networks (TIN)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GIS Data Models</dc:title>
  <dc:creator>Richard Smith</dc:creator>
  <cp:lastModifiedBy>Richard Smith</cp:lastModifiedBy>
  <cp:revision>79</cp:revision>
  <dcterms:created xsi:type="dcterms:W3CDTF">2009-01-20T23:54:12Z</dcterms:created>
  <dcterms:modified xsi:type="dcterms:W3CDTF">2012-06-19T21:25:44Z</dcterms:modified>
</cp:coreProperties>
</file>