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9345E-8FF1-CF43-BA54-676070912E2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5BF1BF0-4430-DC45-ADCA-27373865DE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3EA6CE6-BEB7-F049-B550-A6E8DAC8491B}"/>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5" name="Footer Placeholder 4">
            <a:extLst>
              <a:ext uri="{FF2B5EF4-FFF2-40B4-BE49-F238E27FC236}">
                <a16:creationId xmlns:a16="http://schemas.microsoft.com/office/drawing/2014/main" id="{E2F50B57-58C9-BB46-953B-60A9AD0C8A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06E71-7BE2-684E-A5D2-7A8B58B15C17}"/>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3942443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5180A-B8D5-EA45-8695-C3F28D65564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648EA9F-8CFA-B446-A227-3D3C4556266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2179FD9-5DD2-8145-A342-F2931E5D94F0}"/>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5" name="Footer Placeholder 4">
            <a:extLst>
              <a:ext uri="{FF2B5EF4-FFF2-40B4-BE49-F238E27FC236}">
                <a16:creationId xmlns:a16="http://schemas.microsoft.com/office/drawing/2014/main" id="{BA760CBC-35D0-D64C-AAB6-CF236B4305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013EA9-6EE4-1140-9949-3291BEF45E6A}"/>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1389033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CCD6F5-7683-814E-91F7-E5BD46CA1F1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678A01F-A98D-2940-812D-A3DAAAC946E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2BF6D2F-CDC6-9F4B-AD33-D2537F4186D2}"/>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5" name="Footer Placeholder 4">
            <a:extLst>
              <a:ext uri="{FF2B5EF4-FFF2-40B4-BE49-F238E27FC236}">
                <a16:creationId xmlns:a16="http://schemas.microsoft.com/office/drawing/2014/main" id="{56AF8E6E-2531-6B4B-A179-40A4ADDD1C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3B2E8F-EC6A-F146-872B-5C6CC93960E0}"/>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406918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F8049-BBB7-4D47-8471-E2234F42C41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BD9D3FA-3CC5-1C4D-859A-67145A5F700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5D710B7-7000-1649-81B1-4B6941110672}"/>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5" name="Footer Placeholder 4">
            <a:extLst>
              <a:ext uri="{FF2B5EF4-FFF2-40B4-BE49-F238E27FC236}">
                <a16:creationId xmlns:a16="http://schemas.microsoft.com/office/drawing/2014/main" id="{D4F4ABD3-F9F2-2C40-ACF2-90115A7E8F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6EDD3B-5C53-8C4C-8EF1-C5C7BF8301DC}"/>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2146958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B47F8-4823-3547-A332-1785C0BF1B3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90CB61EF-AAA4-294B-9C52-9DA6138D84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A4B8091-89EA-A24F-8465-1E4A10B9735E}"/>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5" name="Footer Placeholder 4">
            <a:extLst>
              <a:ext uri="{FF2B5EF4-FFF2-40B4-BE49-F238E27FC236}">
                <a16:creationId xmlns:a16="http://schemas.microsoft.com/office/drawing/2014/main" id="{DFD0FBA8-4D3C-0D48-AD48-3089B7FDBC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83E926-BE92-5E49-AE91-82E87B444001}"/>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1757609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E425C-5722-DA42-A42D-1C2FA0B867F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2B06C68-0D38-F645-9B83-9040878F69A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BFDB9CF-7C62-164F-9EDB-19787BB0B9E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05598D9-3EA4-3E41-A461-04E695315414}"/>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6" name="Footer Placeholder 5">
            <a:extLst>
              <a:ext uri="{FF2B5EF4-FFF2-40B4-BE49-F238E27FC236}">
                <a16:creationId xmlns:a16="http://schemas.microsoft.com/office/drawing/2014/main" id="{FF7D8782-B2A9-C846-92A4-B13659F5DC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324CF2-DCC3-5943-8A4F-2493CB88DF3C}"/>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247690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7A0FF-DEE5-5943-B8B6-D6D065F9AEAE}"/>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1EB1ADC-E8ED-124F-9590-CDA00B1F1A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823BA9F-D6B6-F144-A317-4C243343BE1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80278CE-27EF-B54B-9417-90C84E0710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60B6622-09CB-C64B-B5ED-B1DD7A1B20A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E173DB70-C1DA-834D-A1F4-C28180E643AB}"/>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8" name="Footer Placeholder 7">
            <a:extLst>
              <a:ext uri="{FF2B5EF4-FFF2-40B4-BE49-F238E27FC236}">
                <a16:creationId xmlns:a16="http://schemas.microsoft.com/office/drawing/2014/main" id="{ACCE38DE-7248-2D4A-BF08-A179364921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1C0AF70-C2A3-1440-996B-A3E43F433B82}"/>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1574110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B85AB-75C0-CB47-802E-78C04964635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B83095D-5CCF-2E48-A796-EDE08F1BA2B6}"/>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4" name="Footer Placeholder 3">
            <a:extLst>
              <a:ext uri="{FF2B5EF4-FFF2-40B4-BE49-F238E27FC236}">
                <a16:creationId xmlns:a16="http://schemas.microsoft.com/office/drawing/2014/main" id="{DEF3F5F4-39EC-ED4E-9F28-DB3BCCFD57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005411-A92C-4349-BA20-DA5E12F5AE51}"/>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1609958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A058AE-F494-5348-8A05-B54397CFFC85}"/>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3" name="Footer Placeholder 2">
            <a:extLst>
              <a:ext uri="{FF2B5EF4-FFF2-40B4-BE49-F238E27FC236}">
                <a16:creationId xmlns:a16="http://schemas.microsoft.com/office/drawing/2014/main" id="{2FF8BF67-6B90-9B4D-AC4A-FF8D117557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981E76-B53A-954B-94BC-06C4B17DE692}"/>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1789513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7E5A7-58A8-6F4B-9C07-14898DA9CD8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D869DC5-E325-CB4D-B5E7-62C174679E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858845E9-1BEF-D548-AF90-EBCECD109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AABA39A-9F4C-B147-8759-4D4DE3755569}"/>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6" name="Footer Placeholder 5">
            <a:extLst>
              <a:ext uri="{FF2B5EF4-FFF2-40B4-BE49-F238E27FC236}">
                <a16:creationId xmlns:a16="http://schemas.microsoft.com/office/drawing/2014/main" id="{E1F60312-D11C-304B-BEF3-6875E2BC4B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74B06-6324-FC47-86A0-E55EBA66E957}"/>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319819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CB64A-8D95-D647-AE08-B148A2A3E25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18EAAD7-2029-614A-B9BE-67A3F031D6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39F97EE-FFD7-0741-A60A-4A63EEA76E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FF29B0A-7256-FA44-A70D-4890141525C2}"/>
              </a:ext>
            </a:extLst>
          </p:cNvPr>
          <p:cNvSpPr>
            <a:spLocks noGrp="1"/>
          </p:cNvSpPr>
          <p:nvPr>
            <p:ph type="dt" sz="half" idx="10"/>
          </p:nvPr>
        </p:nvSpPr>
        <p:spPr/>
        <p:txBody>
          <a:bodyPr/>
          <a:lstStyle/>
          <a:p>
            <a:fld id="{A3074F30-F043-AF46-A514-4AEC9E5477D2}" type="datetimeFigureOut">
              <a:rPr lang="en-US" smtClean="0"/>
              <a:t>6/11/2021</a:t>
            </a:fld>
            <a:endParaRPr lang="en-US"/>
          </a:p>
        </p:txBody>
      </p:sp>
      <p:sp>
        <p:nvSpPr>
          <p:cNvPr id="6" name="Footer Placeholder 5">
            <a:extLst>
              <a:ext uri="{FF2B5EF4-FFF2-40B4-BE49-F238E27FC236}">
                <a16:creationId xmlns:a16="http://schemas.microsoft.com/office/drawing/2014/main" id="{DCE69BCB-D645-F342-AC82-487D6DC162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12273D-BA89-704A-AA35-205F73B7CFBB}"/>
              </a:ext>
            </a:extLst>
          </p:cNvPr>
          <p:cNvSpPr>
            <a:spLocks noGrp="1"/>
          </p:cNvSpPr>
          <p:nvPr>
            <p:ph type="sldNum" sz="quarter" idx="12"/>
          </p:nvPr>
        </p:nvSpPr>
        <p:spPr/>
        <p:txBody>
          <a:bodyPr/>
          <a:lstStyle/>
          <a:p>
            <a:fld id="{7808CB9B-8642-C443-838A-D3B8495F76FD}" type="slidenum">
              <a:rPr lang="en-US" smtClean="0"/>
              <a:t>‹#›</a:t>
            </a:fld>
            <a:endParaRPr lang="en-US"/>
          </a:p>
        </p:txBody>
      </p:sp>
    </p:spTree>
    <p:extLst>
      <p:ext uri="{BB962C8B-B14F-4D97-AF65-F5344CB8AC3E}">
        <p14:creationId xmlns:p14="http://schemas.microsoft.com/office/powerpoint/2010/main" val="2765960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D580C3-9118-2F43-99F0-5BBDBE4958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AD2692C-625B-8545-91D4-9D9D637ECE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9C45DA5-7EBD-1B4C-828A-150B700853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074F30-F043-AF46-A514-4AEC9E5477D2}" type="datetimeFigureOut">
              <a:rPr lang="en-US" smtClean="0"/>
              <a:t>6/11/2021</a:t>
            </a:fld>
            <a:endParaRPr lang="en-US"/>
          </a:p>
        </p:txBody>
      </p:sp>
      <p:sp>
        <p:nvSpPr>
          <p:cNvPr id="5" name="Footer Placeholder 4">
            <a:extLst>
              <a:ext uri="{FF2B5EF4-FFF2-40B4-BE49-F238E27FC236}">
                <a16:creationId xmlns:a16="http://schemas.microsoft.com/office/drawing/2014/main" id="{E04B8FCE-1A80-FC49-B00C-28BE440A51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A641384-5221-0F44-8E9F-3AA0D8C878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08CB9B-8642-C443-838A-D3B8495F76FD}" type="slidenum">
              <a:rPr lang="en-US" smtClean="0"/>
              <a:t>‹#›</a:t>
            </a:fld>
            <a:endParaRPr lang="en-US"/>
          </a:p>
        </p:txBody>
      </p:sp>
    </p:spTree>
    <p:extLst>
      <p:ext uri="{BB962C8B-B14F-4D97-AF65-F5344CB8AC3E}">
        <p14:creationId xmlns:p14="http://schemas.microsoft.com/office/powerpoint/2010/main" val="271526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ADB2D8-CFD0-604B-AF57-C411D488C210}"/>
              </a:ext>
            </a:extLst>
          </p:cNvPr>
          <p:cNvSpPr>
            <a:spLocks noGrp="1"/>
          </p:cNvSpPr>
          <p:nvPr>
            <p:ph type="subTitle" idx="1"/>
          </p:nvPr>
        </p:nvSpPr>
        <p:spPr>
          <a:xfrm>
            <a:off x="1997158" y="581397"/>
            <a:ext cx="8238506" cy="5455227"/>
          </a:xfrm>
        </p:spPr>
        <p:txBody>
          <a:bodyPr/>
          <a:lstStyle/>
          <a:p>
            <a:endParaRPr lang="en-US" b="1" dirty="0">
              <a:solidFill>
                <a:schemeClr val="tx1"/>
              </a:solidFill>
            </a:endParaRPr>
          </a:p>
          <a:p>
            <a:endParaRPr lang="en-US" b="1" dirty="0">
              <a:solidFill>
                <a:schemeClr val="tx1"/>
              </a:solidFill>
            </a:endParaRPr>
          </a:p>
          <a:p>
            <a:r>
              <a:rPr lang="en-US" sz="4400" b="1" dirty="0">
                <a:solidFill>
                  <a:schemeClr val="tx1"/>
                </a:solidFill>
              </a:rPr>
              <a:t>B.A 4</a:t>
            </a:r>
            <a:r>
              <a:rPr lang="en-US" sz="4400" b="1" baseline="30000" dirty="0">
                <a:solidFill>
                  <a:schemeClr val="tx1"/>
                </a:solidFill>
              </a:rPr>
              <a:t>th</a:t>
            </a:r>
            <a:r>
              <a:rPr lang="en-US" sz="4400" b="1" dirty="0">
                <a:solidFill>
                  <a:schemeClr val="tx1"/>
                </a:solidFill>
              </a:rPr>
              <a:t> semester</a:t>
            </a:r>
          </a:p>
          <a:p>
            <a:r>
              <a:rPr lang="en-US" sz="4400" b="1" dirty="0">
                <a:solidFill>
                  <a:schemeClr val="tx1"/>
                </a:solidFill>
              </a:rPr>
              <a:t>Paper-4016</a:t>
            </a:r>
          </a:p>
          <a:p>
            <a:r>
              <a:rPr lang="en-US" sz="4400" b="1" dirty="0">
                <a:solidFill>
                  <a:schemeClr val="tx1"/>
                </a:solidFill>
              </a:rPr>
              <a:t>Environmental geography and disaster management</a:t>
            </a:r>
          </a:p>
          <a:p>
            <a:endParaRPr lang="en-US" b="1" dirty="0">
              <a:solidFill>
                <a:schemeClr val="tx1"/>
              </a:solidFill>
            </a:endParaRPr>
          </a:p>
        </p:txBody>
      </p:sp>
    </p:spTree>
    <p:extLst>
      <p:ext uri="{BB962C8B-B14F-4D97-AF65-F5344CB8AC3E}">
        <p14:creationId xmlns:p14="http://schemas.microsoft.com/office/powerpoint/2010/main" val="3920790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C09E6C-05B7-B843-93ED-79C56F90E6DA}"/>
              </a:ext>
            </a:extLst>
          </p:cNvPr>
          <p:cNvSpPr>
            <a:spLocks noGrp="1"/>
          </p:cNvSpPr>
          <p:nvPr>
            <p:ph idx="1"/>
          </p:nvPr>
        </p:nvSpPr>
        <p:spPr>
          <a:xfrm>
            <a:off x="220188" y="128649"/>
            <a:ext cx="11751623" cy="6729351"/>
          </a:xfrm>
        </p:spPr>
        <p:txBody>
          <a:bodyPr>
            <a:normAutofit fontScale="85000" lnSpcReduction="10000"/>
          </a:bodyPr>
          <a:lstStyle/>
          <a:p>
            <a:pPr fontAlgn="base"/>
            <a:r>
              <a:rPr lang="en-GB" sz="3200" b="0">
                <a:solidFill>
                  <a:srgbClr val="000000"/>
                </a:solidFill>
                <a:effectLst/>
                <a:latin typeface="Times New Roman" panose="02020603050405020304" pitchFamily="18" charset="0"/>
                <a:cs typeface="Times New Roman" panose="02020603050405020304" pitchFamily="18" charset="0"/>
              </a:rPr>
              <a:t>Thus biodiversity conservation has become important.</a:t>
            </a:r>
            <a:endParaRPr lang="en-GB" sz="3200" b="0">
              <a:solidFill>
                <a:srgbClr val="929292"/>
              </a:solidFill>
              <a:effectLst/>
              <a:latin typeface="Times New Roman" panose="02020603050405020304" pitchFamily="18" charset="0"/>
              <a:cs typeface="Times New Roman" panose="02020603050405020304" pitchFamily="18" charset="0"/>
            </a:endParaRPr>
          </a:p>
          <a:p>
            <a:pPr fontAlgn="base"/>
            <a:r>
              <a:rPr lang="en-GB" sz="3200" b="0">
                <a:solidFill>
                  <a:srgbClr val="000000"/>
                </a:solidFill>
                <a:effectLst/>
                <a:latin typeface="Times New Roman" panose="02020603050405020304" pitchFamily="18" charset="0"/>
                <a:cs typeface="Times New Roman" panose="02020603050405020304" pitchFamily="18" charset="0"/>
              </a:rPr>
              <a:t>The biodiversity conservation methodology is divided as In-situ and Ex-situ.</a:t>
            </a:r>
            <a:endParaRPr lang="en-US" sz="3200" b="0">
              <a:solidFill>
                <a:srgbClr val="000000"/>
              </a:solidFill>
              <a:effectLst/>
              <a:latin typeface="Times New Roman" panose="02020603050405020304" pitchFamily="18" charset="0"/>
              <a:cs typeface="Times New Roman" panose="02020603050405020304" pitchFamily="18" charset="0"/>
            </a:endParaRPr>
          </a:p>
          <a:p>
            <a:pPr marL="0" indent="0" fontAlgn="base">
              <a:buNone/>
            </a:pPr>
            <a:r>
              <a:rPr lang="en-GB" sz="3200" b="1">
                <a:solidFill>
                  <a:srgbClr val="000000"/>
                </a:solidFill>
                <a:effectLst/>
                <a:latin typeface="Times New Roman" panose="02020603050405020304" pitchFamily="18" charset="0"/>
                <a:cs typeface="Times New Roman" panose="02020603050405020304" pitchFamily="18" charset="0"/>
              </a:rPr>
              <a:t>In-situ methods of conservation of biodiversity</a:t>
            </a:r>
            <a:endParaRPr lang="en-GB" sz="3200" b="0">
              <a:solidFill>
                <a:srgbClr val="929292"/>
              </a:solidFill>
              <a:effectLst/>
              <a:latin typeface="Times New Roman" panose="02020603050405020304" pitchFamily="18" charset="0"/>
              <a:cs typeface="Times New Roman" panose="02020603050405020304" pitchFamily="18" charset="0"/>
            </a:endParaRPr>
          </a:p>
          <a:p>
            <a:pPr fontAlgn="base"/>
            <a:r>
              <a:rPr lang="en-GB" sz="3200" b="0">
                <a:solidFill>
                  <a:srgbClr val="000000"/>
                </a:solidFill>
                <a:effectLst/>
                <a:latin typeface="Times New Roman" panose="02020603050405020304" pitchFamily="18" charset="0"/>
                <a:cs typeface="Times New Roman" panose="02020603050405020304" pitchFamily="18" charset="0"/>
              </a:rPr>
              <a:t>The in-situ strategy emphasizes protection of total ecosystems. The in-situ approach includes protection of a group of typical ecosystems through a network of protected areas.</a:t>
            </a:r>
            <a:endParaRPr lang="en-GB" sz="3200" b="0">
              <a:solidFill>
                <a:srgbClr val="929292"/>
              </a:solidFill>
              <a:effectLst/>
              <a:latin typeface="Times New Roman" panose="02020603050405020304" pitchFamily="18" charset="0"/>
              <a:cs typeface="Times New Roman" panose="02020603050405020304" pitchFamily="18" charset="0"/>
            </a:endParaRPr>
          </a:p>
          <a:p>
            <a:pPr marL="0" indent="0" fontAlgn="base">
              <a:buNone/>
            </a:pPr>
            <a:r>
              <a:rPr lang="en-GB" sz="3200" b="1">
                <a:solidFill>
                  <a:srgbClr val="000000"/>
                </a:solidFill>
                <a:effectLst/>
                <a:latin typeface="Times New Roman" panose="02020603050405020304" pitchFamily="18" charset="0"/>
                <a:cs typeface="Times New Roman" panose="02020603050405020304" pitchFamily="18" charset="0"/>
              </a:rPr>
              <a:t>a) Protected areas:</a:t>
            </a:r>
            <a:endParaRPr lang="en-GB" sz="3200" b="0">
              <a:solidFill>
                <a:srgbClr val="929292"/>
              </a:solidFill>
              <a:effectLst/>
              <a:latin typeface="Times New Roman" panose="02020603050405020304" pitchFamily="18" charset="0"/>
              <a:cs typeface="Times New Roman" panose="02020603050405020304" pitchFamily="18" charset="0"/>
            </a:endParaRPr>
          </a:p>
          <a:p>
            <a:pPr fontAlgn="base"/>
            <a:r>
              <a:rPr lang="en-GB" sz="3200" b="0">
                <a:solidFill>
                  <a:srgbClr val="000000"/>
                </a:solidFill>
                <a:effectLst/>
                <a:latin typeface="Times New Roman" panose="02020603050405020304" pitchFamily="18" charset="0"/>
                <a:cs typeface="Times New Roman" panose="02020603050405020304" pitchFamily="18" charset="0"/>
              </a:rPr>
              <a:t>These are areas of land and/or sea especially dedicated to the protection and maintenance of biological diversity, and of natural and associated cultural resources. These are managed through legal or other effective means. Examples of protected areas are National Parks, and Wildlife Sanctuaries.</a:t>
            </a:r>
            <a:endParaRPr lang="en-GB" sz="3200" b="0">
              <a:solidFill>
                <a:srgbClr val="929292"/>
              </a:solidFill>
              <a:effectLst/>
              <a:latin typeface="Times New Roman" panose="02020603050405020304" pitchFamily="18" charset="0"/>
              <a:cs typeface="Times New Roman" panose="02020603050405020304" pitchFamily="18" charset="0"/>
            </a:endParaRPr>
          </a:p>
          <a:p>
            <a:pPr fontAlgn="base"/>
            <a:r>
              <a:rPr lang="en-GB" sz="3200" b="0">
                <a:solidFill>
                  <a:srgbClr val="000000"/>
                </a:solidFill>
                <a:effectLst/>
                <a:latin typeface="Times New Roman" panose="02020603050405020304" pitchFamily="18" charset="0"/>
                <a:cs typeface="Times New Roman" panose="02020603050405020304" pitchFamily="18" charset="0"/>
              </a:rPr>
              <a:t>Some of the main benefits of protected areas are: (1) maintaining viable populations of all native species and subspecies; (2) maintaining the number and distribution of communities and habitats, and conserving the genetic diversity of all the present species; (3) preventing human-caused introductions of alien species; and (4) making it possible for species/habitats to shift in response to environmental changes.</a:t>
            </a:r>
            <a:endParaRPr lang="en-GB" sz="3200" b="0">
              <a:solidFill>
                <a:srgbClr val="929292"/>
              </a:solidFill>
              <a:effectLst/>
              <a:latin typeface="Times New Roman" panose="02020603050405020304" pitchFamily="18" charset="0"/>
              <a:cs typeface="Times New Roman" panose="02020603050405020304" pitchFamily="18" charset="0"/>
            </a:endParaRPr>
          </a:p>
          <a:p>
            <a:pPr fontAlgn="base"/>
            <a:endParaRPr lang="en-GB" b="0" i="0">
              <a:solidFill>
                <a:srgbClr val="929292"/>
              </a:solidFill>
              <a:effectLst/>
              <a:latin typeface="Open Sans" panose="020B0606030504020204" pitchFamily="34" charset="0"/>
            </a:endParaRPr>
          </a:p>
        </p:txBody>
      </p:sp>
    </p:spTree>
    <p:extLst>
      <p:ext uri="{BB962C8B-B14F-4D97-AF65-F5344CB8AC3E}">
        <p14:creationId xmlns:p14="http://schemas.microsoft.com/office/powerpoint/2010/main" val="1026958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6D54F-C300-C241-8761-366BD5B1CA32}"/>
              </a:ext>
            </a:extLst>
          </p:cNvPr>
          <p:cNvSpPr>
            <a:spLocks noGrp="1"/>
          </p:cNvSpPr>
          <p:nvPr>
            <p:ph idx="1"/>
          </p:nvPr>
        </p:nvSpPr>
        <p:spPr>
          <a:xfrm>
            <a:off x="395843" y="173182"/>
            <a:ext cx="11281559" cy="6432467"/>
          </a:xfrm>
        </p:spPr>
        <p:txBody>
          <a:bodyPr>
            <a:noAutofit/>
          </a:bodyPr>
          <a:lstStyle/>
          <a:p>
            <a:pPr marL="0" indent="0" fontAlgn="base">
              <a:buNone/>
            </a:pPr>
            <a:r>
              <a:rPr lang="en-GB" sz="2400" b="1" i="0">
                <a:solidFill>
                  <a:srgbClr val="000000"/>
                </a:solidFill>
                <a:effectLst/>
                <a:latin typeface="Times New Roman" panose="02020603050405020304" pitchFamily="18" charset="0"/>
                <a:cs typeface="Times New Roman" panose="02020603050405020304" pitchFamily="18" charset="0"/>
              </a:rPr>
              <a:t>b) Biosphere reserves:</a:t>
            </a:r>
            <a:endParaRPr lang="en-GB" sz="2400" b="1" i="0">
              <a:solidFill>
                <a:srgbClr val="929292"/>
              </a:solidFill>
              <a:effectLst/>
              <a:latin typeface="Times New Roman" panose="02020603050405020304" pitchFamily="18" charset="0"/>
              <a:cs typeface="Times New Roman" panose="02020603050405020304" pitchFamily="18" charset="0"/>
            </a:endParaRPr>
          </a:p>
          <a:p>
            <a:pPr fontAlgn="base"/>
            <a:r>
              <a:rPr lang="en-GB" sz="2400" i="0">
                <a:solidFill>
                  <a:srgbClr val="000000"/>
                </a:solidFill>
                <a:effectLst/>
                <a:latin typeface="Times New Roman" panose="02020603050405020304" pitchFamily="18" charset="0"/>
                <a:cs typeface="Times New Roman" panose="02020603050405020304" pitchFamily="18" charset="0"/>
              </a:rPr>
              <a:t>Biosphere reserves are internationally recognized, nominated by national governments and remain under sovereign jurisdiction of the states where they are located.</a:t>
            </a:r>
            <a:endParaRPr lang="en-GB" sz="2400" i="0">
              <a:solidFill>
                <a:srgbClr val="929292"/>
              </a:solidFill>
              <a:effectLst/>
              <a:latin typeface="Times New Roman" panose="02020603050405020304" pitchFamily="18" charset="0"/>
              <a:cs typeface="Times New Roman" panose="02020603050405020304" pitchFamily="18" charset="0"/>
            </a:endParaRPr>
          </a:p>
          <a:p>
            <a:pPr fontAlgn="base"/>
            <a:r>
              <a:rPr lang="en-GB" sz="2400" i="0">
                <a:solidFill>
                  <a:srgbClr val="000000"/>
                </a:solidFill>
                <a:effectLst/>
                <a:latin typeface="Times New Roman" panose="02020603050405020304" pitchFamily="18" charset="0"/>
                <a:cs typeface="Times New Roman" panose="02020603050405020304" pitchFamily="18" charset="0"/>
              </a:rPr>
              <a:t>Biosphere reserves are organized into 3 interrelated zones:</a:t>
            </a:r>
            <a:endParaRPr lang="en-GB" sz="2400" i="0">
              <a:solidFill>
                <a:srgbClr val="929292"/>
              </a:solidFill>
              <a:effectLst/>
              <a:latin typeface="Times New Roman" panose="02020603050405020304" pitchFamily="18" charset="0"/>
              <a:cs typeface="Times New Roman" panose="02020603050405020304" pitchFamily="18" charset="0"/>
            </a:endParaRPr>
          </a:p>
          <a:p>
            <a:pPr marL="0" indent="0" fontAlgn="base">
              <a:buNone/>
            </a:pPr>
            <a:r>
              <a:rPr lang="en-GB" sz="2400" i="0">
                <a:solidFill>
                  <a:srgbClr val="000000"/>
                </a:solidFill>
                <a:effectLst/>
                <a:latin typeface="Times New Roman" panose="02020603050405020304" pitchFamily="18" charset="0"/>
                <a:cs typeface="Times New Roman" panose="02020603050405020304" pitchFamily="18" charset="0"/>
              </a:rPr>
              <a:t> </a:t>
            </a:r>
            <a:r>
              <a:rPr lang="en-GB" sz="2400" i="0" u="sng">
                <a:solidFill>
                  <a:srgbClr val="000000"/>
                </a:solidFill>
                <a:effectLst/>
                <a:latin typeface="Times New Roman" panose="02020603050405020304" pitchFamily="18" charset="0"/>
                <a:cs typeface="Times New Roman" panose="02020603050405020304" pitchFamily="18" charset="0"/>
              </a:rPr>
              <a:t>Core Areas: </a:t>
            </a:r>
            <a:r>
              <a:rPr lang="en-GB" sz="2400" i="0">
                <a:solidFill>
                  <a:srgbClr val="000000"/>
                </a:solidFill>
                <a:effectLst/>
                <a:latin typeface="Times New Roman" panose="02020603050405020304" pitchFamily="18" charset="0"/>
                <a:cs typeface="Times New Roman" panose="02020603050405020304" pitchFamily="18" charset="0"/>
              </a:rPr>
              <a:t>These areas are securely protected sites for conserving biological diversity, monitoring minimally disturbed ecosystems, and undertaking non-destructive research and other low-impact uses (such as education).</a:t>
            </a:r>
            <a:endParaRPr lang="en-GB" sz="2400" i="0">
              <a:solidFill>
                <a:srgbClr val="929292"/>
              </a:solidFill>
              <a:effectLst/>
              <a:latin typeface="Times New Roman" panose="02020603050405020304" pitchFamily="18" charset="0"/>
              <a:cs typeface="Times New Roman" panose="02020603050405020304" pitchFamily="18" charset="0"/>
            </a:endParaRPr>
          </a:p>
          <a:p>
            <a:pPr marL="0" indent="0" fontAlgn="base">
              <a:buNone/>
            </a:pPr>
            <a:r>
              <a:rPr lang="en-GB" sz="2400" i="0">
                <a:solidFill>
                  <a:srgbClr val="000000"/>
                </a:solidFill>
                <a:effectLst/>
                <a:latin typeface="Times New Roman" panose="02020603050405020304" pitchFamily="18" charset="0"/>
                <a:cs typeface="Times New Roman" panose="02020603050405020304" pitchFamily="18" charset="0"/>
              </a:rPr>
              <a:t> </a:t>
            </a:r>
            <a:r>
              <a:rPr lang="en-GB" sz="2400" i="0" u="sng">
                <a:solidFill>
                  <a:srgbClr val="000000"/>
                </a:solidFill>
                <a:effectLst/>
                <a:latin typeface="Times New Roman" panose="02020603050405020304" pitchFamily="18" charset="0"/>
                <a:cs typeface="Times New Roman" panose="02020603050405020304" pitchFamily="18" charset="0"/>
              </a:rPr>
              <a:t>Buffer Zones:</a:t>
            </a:r>
            <a:r>
              <a:rPr lang="en-GB" sz="2400" i="0">
                <a:solidFill>
                  <a:srgbClr val="000000"/>
                </a:solidFill>
                <a:effectLst/>
                <a:latin typeface="Times New Roman" panose="02020603050405020304" pitchFamily="18" charset="0"/>
                <a:cs typeface="Times New Roman" panose="02020603050405020304" pitchFamily="18" charset="0"/>
              </a:rPr>
              <a:t> These areas must be clearly identified, and usually surround or adjoin the Core Areas. Buffer Zones may be used for cooperative activities compatible with sound ecological practices, including environmental education, recreation, ecotourism and applied and basic research.</a:t>
            </a:r>
            <a:endParaRPr lang="en-US" sz="2400" i="0">
              <a:solidFill>
                <a:srgbClr val="000000"/>
              </a:solidFill>
              <a:effectLst/>
              <a:latin typeface="Times New Roman" panose="02020603050405020304" pitchFamily="18" charset="0"/>
              <a:cs typeface="Times New Roman" panose="02020603050405020304" pitchFamily="18" charset="0"/>
            </a:endParaRPr>
          </a:p>
          <a:p>
            <a:pPr marL="0" indent="0" fontAlgn="base">
              <a:buNone/>
            </a:pPr>
            <a:r>
              <a:rPr lang="en-GB" sz="2400" i="0" u="sng">
                <a:solidFill>
                  <a:srgbClr val="000000"/>
                </a:solidFill>
                <a:effectLst/>
                <a:latin typeface="Times New Roman" panose="02020603050405020304" pitchFamily="18" charset="0"/>
                <a:cs typeface="Times New Roman" panose="02020603050405020304" pitchFamily="18" charset="0"/>
              </a:rPr>
              <a:t>Transition, or Cooperation, Zones:</a:t>
            </a:r>
            <a:r>
              <a:rPr lang="en-GB" sz="2400" i="0">
                <a:solidFill>
                  <a:srgbClr val="000000"/>
                </a:solidFill>
                <a:effectLst/>
                <a:latin typeface="Times New Roman" panose="02020603050405020304" pitchFamily="18" charset="0"/>
                <a:cs typeface="Times New Roman" panose="02020603050405020304" pitchFamily="18" charset="0"/>
              </a:rPr>
              <a:t> These areas may contain towns, farms, fisheries, and other human activities and are the areas where local communities, management agencies, scientists, non-governmental organizations, cultural groups, economic interests, and other stakeholders work together to manage and sustainably develop the area’s resources.</a:t>
            </a:r>
            <a:endParaRPr lang="en-GB" sz="2400" i="0">
              <a:solidFill>
                <a:srgbClr val="92929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9324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F41A4D-1B8B-9248-A8C8-DD6CD5BDC09A}"/>
              </a:ext>
            </a:extLst>
          </p:cNvPr>
          <p:cNvSpPr>
            <a:spLocks noGrp="1"/>
          </p:cNvSpPr>
          <p:nvPr>
            <p:ph idx="1"/>
          </p:nvPr>
        </p:nvSpPr>
        <p:spPr>
          <a:xfrm>
            <a:off x="309253" y="160812"/>
            <a:ext cx="11702143" cy="6457207"/>
          </a:xfrm>
        </p:spPr>
        <p:txBody>
          <a:bodyPr>
            <a:normAutofit fontScale="85000" lnSpcReduction="20000"/>
          </a:bodyPr>
          <a:lstStyle/>
          <a:p>
            <a:pPr marL="0" indent="0" fontAlgn="base">
              <a:buNone/>
            </a:pPr>
            <a:r>
              <a:rPr lang="en-US" b="1">
                <a:solidFill>
                  <a:srgbClr val="000000"/>
                </a:solidFill>
                <a:latin typeface="inherit"/>
              </a:rPr>
              <a:t>c</a:t>
            </a:r>
            <a:r>
              <a:rPr lang="en-GB" i="0">
                <a:solidFill>
                  <a:srgbClr val="000000"/>
                </a:solidFill>
                <a:effectLst/>
                <a:latin typeface="inherit"/>
              </a:rPr>
              <a:t>) </a:t>
            </a:r>
            <a:r>
              <a:rPr lang="en-GB" sz="3000" b="1" i="0">
                <a:solidFill>
                  <a:srgbClr val="000000"/>
                </a:solidFill>
                <a:effectLst/>
                <a:latin typeface="Times New Roman" panose="02020603050405020304" pitchFamily="18" charset="0"/>
                <a:cs typeface="Times New Roman" panose="02020603050405020304" pitchFamily="18" charset="0"/>
              </a:rPr>
              <a:t>National parks:</a:t>
            </a:r>
            <a:endParaRPr lang="en-GB" sz="3000" b="1" i="0">
              <a:solidFill>
                <a:srgbClr val="929292"/>
              </a:solidFill>
              <a:effectLst/>
              <a:latin typeface="Times New Roman" panose="02020603050405020304" pitchFamily="18" charset="0"/>
              <a:cs typeface="Times New Roman" panose="02020603050405020304" pitchFamily="18" charset="0"/>
            </a:endParaRPr>
          </a:p>
          <a:p>
            <a:pPr fontAlgn="base"/>
            <a:r>
              <a:rPr lang="en-GB" sz="3000" i="0">
                <a:solidFill>
                  <a:srgbClr val="000000"/>
                </a:solidFill>
                <a:effectLst/>
                <a:latin typeface="Times New Roman" panose="02020603050405020304" pitchFamily="18" charset="0"/>
                <a:cs typeface="Times New Roman" panose="02020603050405020304" pitchFamily="18" charset="0"/>
              </a:rPr>
              <a:t>A national park is a reserve of natural or semi-natural land, declared or owned by a government, which is restricted from most development and is set aside for human recreation and environmental protection. Visitors are allowed to enter, under special conditions, for inspirational, educative, cultural, and recreative purposes.</a:t>
            </a:r>
            <a:endParaRPr lang="en-GB" sz="3000" i="0">
              <a:solidFill>
                <a:srgbClr val="929292"/>
              </a:solidFill>
              <a:effectLst/>
              <a:latin typeface="Times New Roman" panose="02020603050405020304" pitchFamily="18" charset="0"/>
              <a:cs typeface="Times New Roman" panose="02020603050405020304" pitchFamily="18" charset="0"/>
            </a:endParaRPr>
          </a:p>
          <a:p>
            <a:pPr marL="0" indent="0" fontAlgn="base">
              <a:buNone/>
            </a:pPr>
            <a:r>
              <a:rPr lang="en-GB" sz="3000" b="1" i="0">
                <a:solidFill>
                  <a:srgbClr val="000000"/>
                </a:solidFill>
                <a:effectLst/>
                <a:latin typeface="Times New Roman" panose="02020603050405020304" pitchFamily="18" charset="0"/>
                <a:cs typeface="Times New Roman" panose="02020603050405020304" pitchFamily="18" charset="0"/>
              </a:rPr>
              <a:t>d) Wildlife sanctuaries:  </a:t>
            </a:r>
            <a:endParaRPr lang="en-GB" sz="3000" b="1" i="0">
              <a:solidFill>
                <a:srgbClr val="929292"/>
              </a:solidFill>
              <a:effectLst/>
              <a:latin typeface="Times New Roman" panose="02020603050405020304" pitchFamily="18" charset="0"/>
              <a:cs typeface="Times New Roman" panose="02020603050405020304" pitchFamily="18" charset="0"/>
            </a:endParaRPr>
          </a:p>
          <a:p>
            <a:pPr fontAlgn="base"/>
            <a:r>
              <a:rPr lang="en-GB" sz="3000" i="0">
                <a:solidFill>
                  <a:srgbClr val="000000"/>
                </a:solidFill>
                <a:effectLst/>
                <a:latin typeface="Times New Roman" panose="02020603050405020304" pitchFamily="18" charset="0"/>
                <a:cs typeface="Times New Roman" panose="02020603050405020304" pitchFamily="18" charset="0"/>
              </a:rPr>
              <a:t>An area, usually in natural condition, which is reserved (set aside) by a governmental or private agency for the protection of particular species of animals during part or all of the year. An area designated for the protection of wild animals, within which hunting and fishing is either prohibited or strictly controlled. It is maintained by the state government.</a:t>
            </a:r>
            <a:endParaRPr lang="en-US" sz="3000" i="0">
              <a:solidFill>
                <a:srgbClr val="000000"/>
              </a:solidFill>
              <a:effectLst/>
              <a:latin typeface="Times New Roman" panose="02020603050405020304" pitchFamily="18" charset="0"/>
              <a:cs typeface="Times New Roman" panose="02020603050405020304" pitchFamily="18" charset="0"/>
            </a:endParaRPr>
          </a:p>
          <a:p>
            <a:pPr marL="0" indent="0" fontAlgn="base">
              <a:buNone/>
            </a:pPr>
            <a:r>
              <a:rPr lang="en-GB" sz="3000" i="0">
                <a:solidFill>
                  <a:srgbClr val="000000"/>
                </a:solidFill>
                <a:effectLst/>
                <a:latin typeface="Times New Roman" panose="02020603050405020304" pitchFamily="18" charset="0"/>
                <a:cs typeface="Times New Roman" panose="02020603050405020304" pitchFamily="18" charset="0"/>
              </a:rPr>
              <a:t>e</a:t>
            </a:r>
            <a:r>
              <a:rPr lang="en-GB" sz="3000" b="1" i="0">
                <a:solidFill>
                  <a:srgbClr val="000000"/>
                </a:solidFill>
                <a:effectLst/>
                <a:latin typeface="Times New Roman" panose="02020603050405020304" pitchFamily="18" charset="0"/>
                <a:cs typeface="Times New Roman" panose="02020603050405020304" pitchFamily="18" charset="0"/>
              </a:rPr>
              <a:t>) Sacred forests and sacred lakes:</a:t>
            </a:r>
            <a:endParaRPr lang="en-GB" sz="3000" b="1" i="0">
              <a:solidFill>
                <a:srgbClr val="929292"/>
              </a:solidFill>
              <a:effectLst/>
              <a:latin typeface="Times New Roman" panose="02020603050405020304" pitchFamily="18" charset="0"/>
              <a:cs typeface="Times New Roman" panose="02020603050405020304" pitchFamily="18" charset="0"/>
            </a:endParaRPr>
          </a:p>
          <a:p>
            <a:pPr fontAlgn="base"/>
            <a:r>
              <a:rPr lang="en-GB" sz="3000" i="0">
                <a:solidFill>
                  <a:srgbClr val="000000"/>
                </a:solidFill>
                <a:effectLst/>
                <a:latin typeface="Times New Roman" panose="02020603050405020304" pitchFamily="18" charset="0"/>
                <a:cs typeface="Times New Roman" panose="02020603050405020304" pitchFamily="18" charset="0"/>
              </a:rPr>
              <a:t>A traditional strategy for the protection of biodiversity has been in practice in India and some other Asian countries in the form of sacred forests. These are forest patches of varying dimensions protected by tribal communities due to religious sanctity accorded to these forest patches. In India sacred forests are located in several parts, e.g. Karnataka, Maharashtra, Kerala, Meghalaya, etc., and are serving as refugia for a number of rare, endangered and endemic taxa. Similarly, several water bodies (e.g. Khecheopalri Lake in Sikkim) have been declared sacred by the people leading to protection of aquatic flora and fauna.</a:t>
            </a:r>
            <a:endParaRPr lang="en-GB" sz="3000" i="0">
              <a:solidFill>
                <a:srgbClr val="929292"/>
              </a:solidFill>
              <a:effectLst/>
              <a:latin typeface="Times New Roman" panose="02020603050405020304" pitchFamily="18" charset="0"/>
              <a:cs typeface="Times New Roman" panose="02020603050405020304" pitchFamily="18" charset="0"/>
            </a:endParaRPr>
          </a:p>
          <a:p>
            <a:pPr fontAlgn="base"/>
            <a:endParaRPr lang="en-GB" b="0" i="0">
              <a:solidFill>
                <a:srgbClr val="929292"/>
              </a:solidFill>
              <a:effectLst/>
              <a:latin typeface="Open Sans" panose="020B0606030504020204" pitchFamily="34" charset="0"/>
            </a:endParaRPr>
          </a:p>
        </p:txBody>
      </p:sp>
    </p:spTree>
    <p:extLst>
      <p:ext uri="{BB962C8B-B14F-4D97-AF65-F5344CB8AC3E}">
        <p14:creationId xmlns:p14="http://schemas.microsoft.com/office/powerpoint/2010/main" val="254827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25ED95-D649-F24F-A870-6C88A5CB493D}"/>
              </a:ext>
            </a:extLst>
          </p:cNvPr>
          <p:cNvSpPr>
            <a:spLocks noGrp="1"/>
          </p:cNvSpPr>
          <p:nvPr>
            <p:ph idx="1"/>
          </p:nvPr>
        </p:nvSpPr>
        <p:spPr>
          <a:xfrm>
            <a:off x="210292" y="371104"/>
            <a:ext cx="11665033" cy="6086104"/>
          </a:xfrm>
        </p:spPr>
        <p:txBody>
          <a:bodyPr>
            <a:noAutofit/>
          </a:bodyPr>
          <a:lstStyle/>
          <a:p>
            <a:pPr marL="0" indent="0" fontAlgn="base">
              <a:buNone/>
            </a:pPr>
            <a:r>
              <a:rPr lang="en-GB" b="1">
                <a:solidFill>
                  <a:srgbClr val="000000"/>
                </a:solidFill>
                <a:effectLst/>
                <a:latin typeface="Times New Roman" panose="02020603050405020304" pitchFamily="18" charset="0"/>
                <a:cs typeface="Times New Roman" panose="02020603050405020304" pitchFamily="18" charset="0"/>
              </a:rPr>
              <a:t>Ex-situ methods of conservation of biodiversity</a:t>
            </a:r>
            <a:endParaRPr lang="en-GB" b="1">
              <a:solidFill>
                <a:srgbClr val="929292"/>
              </a:solidFill>
              <a:effectLst/>
              <a:latin typeface="Times New Roman" panose="02020603050405020304" pitchFamily="18" charset="0"/>
              <a:cs typeface="Times New Roman" panose="02020603050405020304" pitchFamily="18" charset="0"/>
            </a:endParaRPr>
          </a:p>
          <a:p>
            <a:pPr fontAlgn="base"/>
            <a:r>
              <a:rPr lang="en-GB">
                <a:solidFill>
                  <a:srgbClr val="000000"/>
                </a:solidFill>
                <a:effectLst/>
                <a:latin typeface="Times New Roman" panose="02020603050405020304" pitchFamily="18" charset="0"/>
                <a:cs typeface="Times New Roman" panose="02020603050405020304" pitchFamily="18" charset="0"/>
              </a:rPr>
              <a:t>Ex-situ conservation is the preservation of components of biological diversity outside their natural habitats.  This involves conservation of genetic resources, as well as wild and cultivated or species, and draws on a diverse body of techniques and facilities.  Some of these include:</a:t>
            </a:r>
            <a:endParaRPr lang="en-GB">
              <a:solidFill>
                <a:srgbClr val="929292"/>
              </a:solidFill>
              <a:effectLst/>
              <a:latin typeface="Times New Roman" panose="02020603050405020304" pitchFamily="18" charset="0"/>
              <a:cs typeface="Times New Roman" panose="02020603050405020304" pitchFamily="18" charset="0"/>
            </a:endParaRPr>
          </a:p>
          <a:p>
            <a:pPr marL="0" indent="0" fontAlgn="base">
              <a:buNone/>
            </a:pPr>
            <a:r>
              <a:rPr lang="en-GB" b="1">
                <a:solidFill>
                  <a:srgbClr val="000000"/>
                </a:solidFill>
                <a:effectLst/>
                <a:latin typeface="Times New Roman" panose="02020603050405020304" pitchFamily="18" charset="0"/>
                <a:cs typeface="Times New Roman" panose="02020603050405020304" pitchFamily="18" charset="0"/>
              </a:rPr>
              <a:t>a) Botanic Gardens</a:t>
            </a:r>
            <a:endParaRPr lang="en-GB" b="1">
              <a:solidFill>
                <a:srgbClr val="929292"/>
              </a:solidFill>
              <a:effectLst/>
              <a:latin typeface="Times New Roman" panose="02020603050405020304" pitchFamily="18" charset="0"/>
              <a:cs typeface="Times New Roman" panose="02020603050405020304" pitchFamily="18" charset="0"/>
            </a:endParaRPr>
          </a:p>
          <a:p>
            <a:pPr fontAlgn="base"/>
            <a:r>
              <a:rPr lang="en-GB">
                <a:solidFill>
                  <a:srgbClr val="000000"/>
                </a:solidFill>
                <a:effectLst/>
                <a:latin typeface="Times New Roman" panose="02020603050405020304" pitchFamily="18" charset="0"/>
                <a:cs typeface="Times New Roman" panose="02020603050405020304" pitchFamily="18" charset="0"/>
              </a:rPr>
              <a:t>Botanic gardens can be defined as “public gardens which maintain collections of live plants mainly for study, scientific research, conservation and education.</a:t>
            </a:r>
            <a:endParaRPr lang="en-GB">
              <a:solidFill>
                <a:srgbClr val="929292"/>
              </a:solidFill>
              <a:effectLst/>
              <a:latin typeface="Times New Roman" panose="02020603050405020304" pitchFamily="18" charset="0"/>
              <a:cs typeface="Times New Roman" panose="02020603050405020304" pitchFamily="18" charset="0"/>
            </a:endParaRPr>
          </a:p>
          <a:p>
            <a:pPr fontAlgn="base"/>
            <a:r>
              <a:rPr lang="en-GB">
                <a:solidFill>
                  <a:srgbClr val="000000"/>
                </a:solidFill>
                <a:effectLst/>
                <a:latin typeface="Times New Roman" panose="02020603050405020304" pitchFamily="18" charset="0"/>
                <a:cs typeface="Times New Roman" panose="02020603050405020304" pitchFamily="18" charset="0"/>
              </a:rPr>
              <a:t>Botanic gardens are able</a:t>
            </a:r>
            <a:endParaRPr lang="en-GB">
              <a:solidFill>
                <a:srgbClr val="929292"/>
              </a:solidFill>
              <a:effectLst/>
              <a:latin typeface="Times New Roman" panose="02020603050405020304" pitchFamily="18" charset="0"/>
              <a:cs typeface="Times New Roman" panose="02020603050405020304" pitchFamily="18" charset="0"/>
            </a:endParaRPr>
          </a:p>
          <a:p>
            <a:pPr marL="0" indent="0" fontAlgn="base">
              <a:buNone/>
            </a:pPr>
            <a:r>
              <a:rPr lang="en-GB">
                <a:solidFill>
                  <a:srgbClr val="000000"/>
                </a:solidFill>
                <a:effectLst/>
                <a:latin typeface="Times New Roman" panose="02020603050405020304" pitchFamily="18" charset="0"/>
                <a:cs typeface="Times New Roman" panose="02020603050405020304" pitchFamily="18" charset="0"/>
              </a:rPr>
              <a:t>• to rehabilitate indigenous and threatened species and restore them to  protected portions of their former habitats;</a:t>
            </a:r>
            <a:br>
              <a:rPr lang="en-GB">
                <a:solidFill>
                  <a:srgbClr val="929292"/>
                </a:solidFill>
                <a:effectLst/>
                <a:latin typeface="Times New Roman" panose="02020603050405020304" pitchFamily="18" charset="0"/>
                <a:cs typeface="Times New Roman" panose="02020603050405020304" pitchFamily="18" charset="0"/>
              </a:rPr>
            </a:br>
            <a:r>
              <a:rPr lang="en-GB">
                <a:solidFill>
                  <a:srgbClr val="000000"/>
                </a:solidFill>
                <a:effectLst/>
                <a:latin typeface="Times New Roman" panose="02020603050405020304" pitchFamily="18" charset="0"/>
                <a:cs typeface="Times New Roman" panose="02020603050405020304" pitchFamily="18" charset="0"/>
              </a:rPr>
              <a:t>• to exploit commercially those species which are plentiful; and</a:t>
            </a:r>
            <a:br>
              <a:rPr lang="en-GB">
                <a:solidFill>
                  <a:srgbClr val="929292"/>
                </a:solidFill>
                <a:effectLst/>
                <a:latin typeface="Times New Roman" panose="02020603050405020304" pitchFamily="18" charset="0"/>
                <a:cs typeface="Times New Roman" panose="02020603050405020304" pitchFamily="18" charset="0"/>
              </a:rPr>
            </a:br>
            <a:r>
              <a:rPr lang="en-GB">
                <a:solidFill>
                  <a:srgbClr val="000000"/>
                </a:solidFill>
                <a:effectLst/>
                <a:latin typeface="Times New Roman" panose="02020603050405020304" pitchFamily="18" charset="0"/>
                <a:cs typeface="Times New Roman" panose="02020603050405020304" pitchFamily="18" charset="0"/>
              </a:rPr>
              <a:t>• to promote wildlife education to a broad range of target groups such as politicians, school and college students, and communities living in and around wildlife areas.</a:t>
            </a:r>
            <a:endParaRPr lang="en-GB">
              <a:solidFill>
                <a:srgbClr val="92929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2070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AE1D66-28D6-A84E-A281-CD82EE0FDC2C}"/>
              </a:ext>
            </a:extLst>
          </p:cNvPr>
          <p:cNvSpPr>
            <a:spLocks noGrp="1"/>
          </p:cNvSpPr>
          <p:nvPr>
            <p:ph idx="1"/>
          </p:nvPr>
        </p:nvSpPr>
        <p:spPr>
          <a:xfrm>
            <a:off x="320139" y="111332"/>
            <a:ext cx="11551722" cy="6481948"/>
          </a:xfrm>
        </p:spPr>
        <p:txBody>
          <a:bodyPr>
            <a:normAutofit fontScale="55000" lnSpcReduction="20000"/>
          </a:bodyPr>
          <a:lstStyle/>
          <a:p>
            <a:pPr marL="0" indent="0" fontAlgn="base">
              <a:buNone/>
            </a:pPr>
            <a:r>
              <a:rPr lang="en-GB" sz="4500" b="1" i="0">
                <a:solidFill>
                  <a:srgbClr val="000000"/>
                </a:solidFill>
                <a:effectLst/>
                <a:latin typeface="Times New Roman" panose="02020603050405020304" pitchFamily="18" charset="0"/>
                <a:cs typeface="Times New Roman" panose="02020603050405020304" pitchFamily="18" charset="0"/>
              </a:rPr>
              <a:t>b) Translocations</a:t>
            </a:r>
            <a:endParaRPr lang="en-GB" sz="4500" b="0" i="0">
              <a:solidFill>
                <a:srgbClr val="929292"/>
              </a:solidFill>
              <a:effectLst/>
              <a:latin typeface="Times New Roman" panose="02020603050405020304" pitchFamily="18" charset="0"/>
              <a:cs typeface="Times New Roman" panose="02020603050405020304" pitchFamily="18" charset="0"/>
            </a:endParaRPr>
          </a:p>
          <a:p>
            <a:pPr fontAlgn="base"/>
            <a:r>
              <a:rPr lang="en-GB" sz="4500" b="0" i="0">
                <a:solidFill>
                  <a:srgbClr val="000000"/>
                </a:solidFill>
                <a:effectLst/>
                <a:latin typeface="Times New Roman" panose="02020603050405020304" pitchFamily="18" charset="0"/>
                <a:cs typeface="Times New Roman" panose="02020603050405020304" pitchFamily="18" charset="0"/>
              </a:rPr>
              <a:t>Sometimes conservation of faunal species involves or necessitates translocation of animals. This means the movement of individuals from its natural habitat, or from captivity, to another habitat. Translocations are carried out in connection with introductions or reintroductions, and should be handled with extreme caution.</a:t>
            </a:r>
            <a:br>
              <a:rPr lang="en-GB" sz="4500" b="0" i="0">
                <a:solidFill>
                  <a:srgbClr val="929292"/>
                </a:solidFill>
                <a:effectLst/>
                <a:latin typeface="Times New Roman" panose="02020603050405020304" pitchFamily="18" charset="0"/>
                <a:cs typeface="Times New Roman" panose="02020603050405020304" pitchFamily="18" charset="0"/>
              </a:rPr>
            </a:br>
            <a:r>
              <a:rPr lang="en-GB" sz="4500" b="0" i="0">
                <a:solidFill>
                  <a:srgbClr val="000000"/>
                </a:solidFill>
                <a:effectLst/>
                <a:latin typeface="Times New Roman" panose="02020603050405020304" pitchFamily="18" charset="0"/>
                <a:cs typeface="Times New Roman" panose="02020603050405020304" pitchFamily="18" charset="0"/>
              </a:rPr>
              <a:t>These operations are carried out often with support from international captive breeding programs and receive the cooperation of zoos, aquaria, etc.</a:t>
            </a:r>
            <a:endParaRPr lang="en-US" sz="4500" b="0" i="0">
              <a:solidFill>
                <a:srgbClr val="000000"/>
              </a:solidFill>
              <a:effectLst/>
              <a:latin typeface="Times New Roman" panose="02020603050405020304" pitchFamily="18" charset="0"/>
              <a:cs typeface="Times New Roman" panose="02020603050405020304" pitchFamily="18" charset="0"/>
            </a:endParaRPr>
          </a:p>
          <a:p>
            <a:pPr marL="0" indent="0" fontAlgn="base">
              <a:buNone/>
            </a:pPr>
            <a:r>
              <a:rPr lang="en-US" sz="4500" b="1" i="0">
                <a:solidFill>
                  <a:srgbClr val="000000"/>
                </a:solidFill>
                <a:effectLst/>
                <a:latin typeface="Times New Roman" panose="02020603050405020304" pitchFamily="18" charset="0"/>
                <a:cs typeface="Times New Roman" panose="02020603050405020304" pitchFamily="18" charset="0"/>
              </a:rPr>
              <a:t>c</a:t>
            </a:r>
            <a:r>
              <a:rPr lang="en-GB" sz="4500" b="1" i="0">
                <a:solidFill>
                  <a:srgbClr val="000000"/>
                </a:solidFill>
                <a:effectLst/>
                <a:latin typeface="Times New Roman" panose="02020603050405020304" pitchFamily="18" charset="0"/>
                <a:cs typeface="Times New Roman" panose="02020603050405020304" pitchFamily="18" charset="0"/>
              </a:rPr>
              <a:t>) Seed bank </a:t>
            </a:r>
            <a:endParaRPr lang="en-GB" sz="4500" b="0" i="0">
              <a:solidFill>
                <a:srgbClr val="929292"/>
              </a:solidFill>
              <a:effectLst/>
              <a:latin typeface="Times New Roman" panose="02020603050405020304" pitchFamily="18" charset="0"/>
              <a:cs typeface="Times New Roman" panose="02020603050405020304" pitchFamily="18" charset="0"/>
            </a:endParaRPr>
          </a:p>
          <a:p>
            <a:pPr fontAlgn="base"/>
            <a:r>
              <a:rPr lang="en-GB" sz="4500" b="0" i="0">
                <a:solidFill>
                  <a:srgbClr val="000000"/>
                </a:solidFill>
                <a:effectLst/>
                <a:latin typeface="Times New Roman" panose="02020603050405020304" pitchFamily="18" charset="0"/>
                <a:cs typeface="Times New Roman" panose="02020603050405020304" pitchFamily="18" charset="0"/>
              </a:rPr>
              <a:t>The preservation of plant germplasm in seedbanks, (or genebanks), is one of the techniques of ex-situ conservation of plant species.</a:t>
            </a:r>
            <a:br>
              <a:rPr lang="en-GB" sz="4500" b="0" i="0">
                <a:solidFill>
                  <a:srgbClr val="929292"/>
                </a:solidFill>
                <a:effectLst/>
                <a:latin typeface="Times New Roman" panose="02020603050405020304" pitchFamily="18" charset="0"/>
                <a:cs typeface="Times New Roman" panose="02020603050405020304" pitchFamily="18" charset="0"/>
              </a:rPr>
            </a:br>
            <a:r>
              <a:rPr lang="en-GB" sz="4500" b="0" i="0">
                <a:solidFill>
                  <a:srgbClr val="000000"/>
                </a:solidFill>
                <a:effectLst/>
                <a:latin typeface="Times New Roman" panose="02020603050405020304" pitchFamily="18" charset="0"/>
                <a:cs typeface="Times New Roman" panose="02020603050405020304" pitchFamily="18" charset="0"/>
              </a:rPr>
              <a:t>Storing germplasm in seedbanks is both inexpensive and space efficient. It allows preservation of large populations with little genetic erosion. Seedbanks also offer good sources of plant material for biological research, and avoid disturbance or damage of natural populations.</a:t>
            </a:r>
            <a:endParaRPr lang="en-GB" sz="4500" b="0" i="0">
              <a:solidFill>
                <a:srgbClr val="929292"/>
              </a:solidFill>
              <a:effectLst/>
              <a:latin typeface="Times New Roman" panose="02020603050405020304" pitchFamily="18" charset="0"/>
              <a:cs typeface="Times New Roman" panose="02020603050405020304" pitchFamily="18" charset="0"/>
            </a:endParaRPr>
          </a:p>
          <a:p>
            <a:pPr marL="0" indent="0" fontAlgn="base">
              <a:buNone/>
            </a:pPr>
            <a:r>
              <a:rPr lang="en-GB" sz="4500" b="1" i="0">
                <a:solidFill>
                  <a:srgbClr val="000000"/>
                </a:solidFill>
                <a:effectLst/>
                <a:latin typeface="Times New Roman" panose="02020603050405020304" pitchFamily="18" charset="0"/>
                <a:cs typeface="Times New Roman" panose="02020603050405020304" pitchFamily="18" charset="0"/>
              </a:rPr>
              <a:t>f) Reintroduction</a:t>
            </a:r>
            <a:endParaRPr lang="en-GB" sz="4500" b="0" i="0">
              <a:solidFill>
                <a:srgbClr val="929292"/>
              </a:solidFill>
              <a:effectLst/>
              <a:latin typeface="Times New Roman" panose="02020603050405020304" pitchFamily="18" charset="0"/>
              <a:cs typeface="Times New Roman" panose="02020603050405020304" pitchFamily="18" charset="0"/>
            </a:endParaRPr>
          </a:p>
          <a:p>
            <a:pPr fontAlgn="base"/>
            <a:r>
              <a:rPr lang="en-GB" sz="4500" b="0" i="0">
                <a:solidFill>
                  <a:srgbClr val="000000"/>
                </a:solidFill>
                <a:effectLst/>
                <a:latin typeface="Times New Roman" panose="02020603050405020304" pitchFamily="18" charset="0"/>
                <a:cs typeface="Times New Roman" panose="02020603050405020304" pitchFamily="18" charset="0"/>
              </a:rPr>
              <a:t>Reintroduction of an animal or plant into the habitat from where it has become extinct is another form of ex situ conservation. For example, the Gangetic gharial has been reintroduced in the rivers of Uttar Pradesh, Madhya Pradesh and Rajasthan where it had become extinct</a:t>
            </a:r>
            <a:r>
              <a:rPr lang="en-GB" sz="4000" b="0" i="0">
                <a:solidFill>
                  <a:srgbClr val="000000"/>
                </a:solidFill>
                <a:effectLst/>
                <a:latin typeface="Times New Roman" panose="02020603050405020304" pitchFamily="18" charset="0"/>
                <a:cs typeface="Times New Roman" panose="02020603050405020304" pitchFamily="18" charset="0"/>
              </a:rPr>
              <a:t>.</a:t>
            </a:r>
            <a:endParaRPr lang="en-GB" sz="4000" b="0" i="0">
              <a:solidFill>
                <a:srgbClr val="929292"/>
              </a:solidFill>
              <a:effectLst/>
              <a:latin typeface="Times New Roman" panose="02020603050405020304" pitchFamily="18" charset="0"/>
              <a:cs typeface="Times New Roman" panose="02020603050405020304" pitchFamily="18" charset="0"/>
            </a:endParaRPr>
          </a:p>
          <a:p>
            <a:pPr fontAlgn="base"/>
            <a:endParaRPr lang="en-GB" b="0" i="0">
              <a:solidFill>
                <a:srgbClr val="929292"/>
              </a:solidFill>
              <a:effectLst/>
              <a:latin typeface="Open Sans" panose="020B0606030504020204" pitchFamily="34" charset="0"/>
            </a:endParaRPr>
          </a:p>
        </p:txBody>
      </p:sp>
    </p:spTree>
    <p:extLst>
      <p:ext uri="{BB962C8B-B14F-4D97-AF65-F5344CB8AC3E}">
        <p14:creationId xmlns:p14="http://schemas.microsoft.com/office/powerpoint/2010/main" val="1999381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D2DE78-5230-DC4D-9CA5-F74FB526349B}"/>
              </a:ext>
            </a:extLst>
          </p:cNvPr>
          <p:cNvSpPr>
            <a:spLocks noGrp="1"/>
          </p:cNvSpPr>
          <p:nvPr>
            <p:ph idx="1"/>
          </p:nvPr>
        </p:nvSpPr>
        <p:spPr>
          <a:xfrm>
            <a:off x="177883" y="0"/>
            <a:ext cx="11564092" cy="5855340"/>
          </a:xfrm>
        </p:spPr>
        <p:txBody>
          <a:bodyPr>
            <a:noAutofit/>
          </a:bodyPr>
          <a:lstStyle/>
          <a:p>
            <a:pPr marL="0" indent="0" fontAlgn="base">
              <a:buNone/>
            </a:pPr>
            <a:r>
              <a:rPr lang="en-GB" sz="3200" b="1">
                <a:solidFill>
                  <a:srgbClr val="000000"/>
                </a:solidFill>
                <a:effectLst/>
                <a:latin typeface="Times New Roman" panose="02020603050405020304" pitchFamily="18" charset="0"/>
                <a:cs typeface="Times New Roman" panose="02020603050405020304" pitchFamily="18" charset="0"/>
              </a:rPr>
              <a:t>Species based programmes for conservation of biodiversity</a:t>
            </a:r>
            <a:endParaRPr lang="en-GB" sz="3200" b="1">
              <a:solidFill>
                <a:srgbClr val="929292"/>
              </a:solidFill>
              <a:effectLst/>
              <a:latin typeface="Times New Roman" panose="02020603050405020304" pitchFamily="18" charset="0"/>
              <a:cs typeface="Times New Roman" panose="02020603050405020304" pitchFamily="18" charset="0"/>
            </a:endParaRPr>
          </a:p>
          <a:p>
            <a:pPr fontAlgn="base"/>
            <a:r>
              <a:rPr lang="en-GB" sz="3200" i="0">
                <a:solidFill>
                  <a:srgbClr val="000000"/>
                </a:solidFill>
                <a:effectLst/>
                <a:latin typeface="Times New Roman" panose="02020603050405020304" pitchFamily="18" charset="0"/>
                <a:cs typeface="Times New Roman" panose="02020603050405020304" pitchFamily="18" charset="0"/>
              </a:rPr>
              <a:t>The species based conservation programmes in India are:</a:t>
            </a:r>
            <a:endParaRPr lang="en-GB" sz="3200" i="0">
              <a:solidFill>
                <a:srgbClr val="929292"/>
              </a:solidFill>
              <a:effectLst/>
              <a:latin typeface="Times New Roman" panose="02020603050405020304" pitchFamily="18" charset="0"/>
              <a:cs typeface="Times New Roman" panose="02020603050405020304" pitchFamily="18" charset="0"/>
            </a:endParaRPr>
          </a:p>
          <a:p>
            <a:pPr marL="0" indent="0" fontAlgn="base">
              <a:buNone/>
            </a:pPr>
            <a:r>
              <a:rPr lang="en-GB" sz="3200" b="1" i="0">
                <a:solidFill>
                  <a:srgbClr val="000000"/>
                </a:solidFill>
                <a:effectLst/>
                <a:latin typeface="Times New Roman" panose="02020603050405020304" pitchFamily="18" charset="0"/>
                <a:cs typeface="Times New Roman" panose="02020603050405020304" pitchFamily="18" charset="0"/>
              </a:rPr>
              <a:t>a) Project Tiger</a:t>
            </a:r>
            <a:endParaRPr lang="en-GB" sz="3200" b="1" i="0">
              <a:solidFill>
                <a:srgbClr val="929292"/>
              </a:solidFill>
              <a:effectLst/>
              <a:latin typeface="Times New Roman" panose="02020603050405020304" pitchFamily="18" charset="0"/>
              <a:cs typeface="Times New Roman" panose="02020603050405020304" pitchFamily="18" charset="0"/>
            </a:endParaRPr>
          </a:p>
          <a:p>
            <a:pPr fontAlgn="base"/>
            <a:r>
              <a:rPr lang="en-GB" sz="3200" i="0">
                <a:solidFill>
                  <a:srgbClr val="000000"/>
                </a:solidFill>
                <a:effectLst/>
                <a:latin typeface="Times New Roman" panose="02020603050405020304" pitchFamily="18" charset="0"/>
                <a:cs typeface="Times New Roman" panose="02020603050405020304" pitchFamily="18" charset="0"/>
              </a:rPr>
              <a:t>Tigers are terminal consumers in the ecological food pyramid, and their conservation results in the conservation of all trophic levels in an ecosystem.</a:t>
            </a:r>
            <a:endParaRPr lang="en-GB" sz="3200" i="0">
              <a:solidFill>
                <a:srgbClr val="929292"/>
              </a:solidFill>
              <a:effectLst/>
              <a:latin typeface="Times New Roman" panose="02020603050405020304" pitchFamily="18" charset="0"/>
              <a:cs typeface="Times New Roman" panose="02020603050405020304" pitchFamily="18" charset="0"/>
            </a:endParaRPr>
          </a:p>
          <a:p>
            <a:pPr fontAlgn="base"/>
            <a:r>
              <a:rPr lang="en-GB" sz="3200" i="0">
                <a:solidFill>
                  <a:srgbClr val="000000"/>
                </a:solidFill>
                <a:effectLst/>
                <a:latin typeface="Times New Roman" panose="02020603050405020304" pitchFamily="18" charset="0"/>
                <a:cs typeface="Times New Roman" panose="02020603050405020304" pitchFamily="18" charset="0"/>
              </a:rPr>
              <a:t>Project Tiger is a Centrally Sponsored Scheme of Government of India which was launched on the 1st of April, 1973 for in-situ conservation of wild tigers in designated tiger reserves.</a:t>
            </a:r>
            <a:endParaRPr lang="en-GB" sz="3200" i="0">
              <a:solidFill>
                <a:srgbClr val="929292"/>
              </a:solidFill>
              <a:effectLst/>
              <a:latin typeface="Times New Roman" panose="02020603050405020304" pitchFamily="18" charset="0"/>
              <a:cs typeface="Times New Roman" panose="02020603050405020304" pitchFamily="18" charset="0"/>
            </a:endParaRPr>
          </a:p>
          <a:p>
            <a:pPr fontAlgn="base"/>
            <a:r>
              <a:rPr lang="en-GB" sz="3200" i="0">
                <a:solidFill>
                  <a:srgbClr val="000000"/>
                </a:solidFill>
                <a:effectLst/>
                <a:latin typeface="Times New Roman" panose="02020603050405020304" pitchFamily="18" charset="0"/>
                <a:cs typeface="Times New Roman" panose="02020603050405020304" pitchFamily="18" charset="0"/>
              </a:rPr>
              <a:t>The project aims at ensuring a viable population of Bengal tigers</a:t>
            </a:r>
            <a:br>
              <a:rPr lang="en-GB" sz="3200" i="0">
                <a:solidFill>
                  <a:srgbClr val="929292"/>
                </a:solidFill>
                <a:effectLst/>
                <a:latin typeface="Times New Roman" panose="02020603050405020304" pitchFamily="18" charset="0"/>
                <a:cs typeface="Times New Roman" panose="02020603050405020304" pitchFamily="18" charset="0"/>
              </a:rPr>
            </a:br>
            <a:r>
              <a:rPr lang="en-GB" sz="3200" i="0">
                <a:solidFill>
                  <a:srgbClr val="000000"/>
                </a:solidFill>
                <a:effectLst/>
                <a:latin typeface="Times New Roman" panose="02020603050405020304" pitchFamily="18" charset="0"/>
                <a:cs typeface="Times New Roman" panose="02020603050405020304" pitchFamily="18" charset="0"/>
              </a:rPr>
              <a:t>in their natural habitats and also to protect them from extinction, and preserving areas of biological importance as a natural heritage forever represented as close as possible the diversity of ecosystems across the tiger’s distribution in the country.</a:t>
            </a:r>
            <a:endParaRPr lang="en-GB" sz="3200" i="0">
              <a:solidFill>
                <a:srgbClr val="92929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6075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424CE7-1F00-B342-8B0B-2DD6F26DAEFF}"/>
              </a:ext>
            </a:extLst>
          </p:cNvPr>
          <p:cNvSpPr>
            <a:spLocks noGrp="1"/>
          </p:cNvSpPr>
          <p:nvPr>
            <p:ph idx="1"/>
          </p:nvPr>
        </p:nvSpPr>
        <p:spPr>
          <a:xfrm>
            <a:off x="222662" y="163285"/>
            <a:ext cx="11566071" cy="6531429"/>
          </a:xfrm>
        </p:spPr>
        <p:txBody>
          <a:bodyPr>
            <a:noAutofit/>
          </a:bodyPr>
          <a:lstStyle/>
          <a:p>
            <a:pPr marL="0" indent="0" fontAlgn="base">
              <a:buNone/>
            </a:pPr>
            <a:r>
              <a:rPr lang="en-GB" sz="2400" b="1" i="0">
                <a:solidFill>
                  <a:srgbClr val="000000"/>
                </a:solidFill>
                <a:effectLst/>
                <a:latin typeface="Times New Roman" panose="02020603050405020304" pitchFamily="18" charset="0"/>
                <a:cs typeface="Times New Roman" panose="02020603050405020304" pitchFamily="18" charset="0"/>
              </a:rPr>
              <a:t>b) Project Elephant</a:t>
            </a:r>
            <a:endParaRPr lang="en-GB" sz="2400" b="1" i="0">
              <a:solidFill>
                <a:srgbClr val="929292"/>
              </a:solidFill>
              <a:effectLst/>
              <a:latin typeface="Times New Roman" panose="02020603050405020304" pitchFamily="18" charset="0"/>
              <a:cs typeface="Times New Roman" panose="02020603050405020304" pitchFamily="18" charset="0"/>
            </a:endParaRPr>
          </a:p>
          <a:p>
            <a:pPr fontAlgn="base"/>
            <a:r>
              <a:rPr lang="en-GB" sz="2400" i="0">
                <a:solidFill>
                  <a:srgbClr val="000000"/>
                </a:solidFill>
                <a:effectLst/>
                <a:latin typeface="Times New Roman" panose="02020603050405020304" pitchFamily="18" charset="0"/>
                <a:cs typeface="Times New Roman" panose="02020603050405020304" pitchFamily="18" charset="0"/>
              </a:rPr>
              <a:t>Elephant was launched in February, 1992 to assist states having free ranging populations of wild elephants to ensure long-term survival of identified viable populations of elephants in their natural habitats. The project is being implemented in twelve states viz. Andhra Pradesh, Arunachal Pradesh, Assam, Jharkhand, Karnataka, Kerala, Meghalaya, Nagaland, Orissa, Tamil Nadu Uttaranchal and West Bengal.</a:t>
            </a:r>
            <a:endParaRPr lang="en-GB" sz="2400" i="0">
              <a:solidFill>
                <a:srgbClr val="929292"/>
              </a:solidFill>
              <a:effectLst/>
              <a:latin typeface="Times New Roman" panose="02020603050405020304" pitchFamily="18" charset="0"/>
              <a:cs typeface="Times New Roman" panose="02020603050405020304" pitchFamily="18" charset="0"/>
            </a:endParaRPr>
          </a:p>
          <a:p>
            <a:pPr marL="0" indent="0" fontAlgn="base">
              <a:buNone/>
            </a:pPr>
            <a:r>
              <a:rPr lang="en-GB" sz="2400" b="1" i="0">
                <a:solidFill>
                  <a:srgbClr val="000000"/>
                </a:solidFill>
                <a:effectLst/>
                <a:latin typeface="Times New Roman" panose="02020603050405020304" pitchFamily="18" charset="0"/>
                <a:cs typeface="Times New Roman" panose="02020603050405020304" pitchFamily="18" charset="0"/>
              </a:rPr>
              <a:t>c) Asiatic Lion Reintroduction Project </a:t>
            </a:r>
            <a:endParaRPr lang="en-GB" sz="2400" b="1" i="0">
              <a:solidFill>
                <a:srgbClr val="929292"/>
              </a:solidFill>
              <a:effectLst/>
              <a:latin typeface="Times New Roman" panose="02020603050405020304" pitchFamily="18" charset="0"/>
              <a:cs typeface="Times New Roman" panose="02020603050405020304" pitchFamily="18" charset="0"/>
            </a:endParaRPr>
          </a:p>
          <a:p>
            <a:pPr fontAlgn="base"/>
            <a:r>
              <a:rPr lang="en-GB" sz="2400" i="0">
                <a:solidFill>
                  <a:srgbClr val="000000"/>
                </a:solidFill>
                <a:effectLst/>
                <a:latin typeface="Times New Roman" panose="02020603050405020304" pitchFamily="18" charset="0"/>
                <a:cs typeface="Times New Roman" panose="02020603050405020304" pitchFamily="18" charset="0"/>
              </a:rPr>
              <a:t>The Asiatic Lion Reintroduction Project is an effort to save the Asiatic lion</a:t>
            </a:r>
            <a:br>
              <a:rPr lang="en-GB" sz="2400" i="0">
                <a:solidFill>
                  <a:srgbClr val="929292"/>
                </a:solidFill>
                <a:effectLst/>
                <a:latin typeface="Times New Roman" panose="02020603050405020304" pitchFamily="18" charset="0"/>
                <a:cs typeface="Times New Roman" panose="02020603050405020304" pitchFamily="18" charset="0"/>
              </a:rPr>
            </a:br>
            <a:r>
              <a:rPr lang="en-GB" sz="2400" i="0">
                <a:solidFill>
                  <a:srgbClr val="000000"/>
                </a:solidFill>
                <a:effectLst/>
                <a:latin typeface="Times New Roman" panose="02020603050405020304" pitchFamily="18" charset="0"/>
                <a:cs typeface="Times New Roman" panose="02020603050405020304" pitchFamily="18" charset="0"/>
              </a:rPr>
              <a:t>from extinction in the wild. The last wild population in the Gir Forest region of the Indian state of Gujarat is threatened by epidemics, natural disasters and anthropogenic factors. The project aims to establish a second independent population of Asiatic Lions at the Kuno Wildlife Sanctuary in the Indian state of Madhya Pradesh.</a:t>
            </a:r>
            <a:endParaRPr lang="en-US" sz="2400" i="0">
              <a:solidFill>
                <a:srgbClr val="000000"/>
              </a:solidFill>
              <a:effectLst/>
              <a:latin typeface="Times New Roman" panose="02020603050405020304" pitchFamily="18" charset="0"/>
              <a:cs typeface="Times New Roman" panose="02020603050405020304" pitchFamily="18" charset="0"/>
            </a:endParaRPr>
          </a:p>
          <a:p>
            <a:pPr marL="0" indent="0" fontAlgn="base">
              <a:buNone/>
            </a:pPr>
            <a:r>
              <a:rPr lang="en-GB" sz="2400" b="1" i="0">
                <a:solidFill>
                  <a:srgbClr val="000000"/>
                </a:solidFill>
                <a:effectLst/>
                <a:latin typeface="Times New Roman" panose="02020603050405020304" pitchFamily="18" charset="0"/>
                <a:cs typeface="Times New Roman" panose="02020603050405020304" pitchFamily="18" charset="0"/>
              </a:rPr>
              <a:t>d) Snow Leopard Project</a:t>
            </a:r>
            <a:endParaRPr lang="en-GB" sz="2400" b="1" i="0">
              <a:solidFill>
                <a:srgbClr val="929292"/>
              </a:solidFill>
              <a:effectLst/>
              <a:latin typeface="Times New Roman" panose="02020603050405020304" pitchFamily="18" charset="0"/>
              <a:cs typeface="Times New Roman" panose="02020603050405020304" pitchFamily="18" charset="0"/>
            </a:endParaRPr>
          </a:p>
          <a:p>
            <a:pPr fontAlgn="base"/>
            <a:r>
              <a:rPr lang="en-GB" sz="2400" i="0">
                <a:solidFill>
                  <a:srgbClr val="000000"/>
                </a:solidFill>
                <a:effectLst/>
                <a:latin typeface="Times New Roman" panose="02020603050405020304" pitchFamily="18" charset="0"/>
                <a:cs typeface="Times New Roman" panose="02020603050405020304" pitchFamily="18" charset="0"/>
              </a:rPr>
              <a:t>Snow leopards live in the mountain regions of central Asia. In India their geographical cover encompasses a large part of the Western Himalaya including the states of Himachal Pradesh, J&amp;K and Uttarakhand with a sizable population in Ladakh, Sikkim and Arunachal Pradesh in Eastern Himalaya. They are found at high elevations of 3000-4500 meters (9800 ft to 14800 ft.), and even higher in the Himalayas</a:t>
            </a:r>
            <a:endParaRPr lang="en-GB" sz="2400" i="0">
              <a:solidFill>
                <a:srgbClr val="929292"/>
              </a:solidFill>
              <a:effectLst/>
              <a:latin typeface="Times New Roman" panose="02020603050405020304" pitchFamily="18" charset="0"/>
              <a:cs typeface="Times New Roman" panose="02020603050405020304" pitchFamily="18" charset="0"/>
            </a:endParaRPr>
          </a:p>
          <a:p>
            <a:pPr fontAlgn="base"/>
            <a:r>
              <a:rPr lang="en-GB" sz="2400" b="0" i="0">
                <a:solidFill>
                  <a:srgbClr val="000000"/>
                </a:solidFill>
                <a:effectLst/>
                <a:latin typeface="Times New Roman" panose="02020603050405020304" pitchFamily="18" charset="0"/>
                <a:cs typeface="Times New Roman" panose="02020603050405020304" pitchFamily="18" charset="0"/>
              </a:rPr>
              <a:t>.</a:t>
            </a:r>
            <a:endParaRPr lang="en-GB" sz="2400" b="0" i="0">
              <a:solidFill>
                <a:srgbClr val="92929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5996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98C5A1-5976-E04E-90F6-2BD8702402F5}"/>
              </a:ext>
            </a:extLst>
          </p:cNvPr>
          <p:cNvSpPr>
            <a:spLocks noGrp="1"/>
          </p:cNvSpPr>
          <p:nvPr>
            <p:ph idx="1"/>
          </p:nvPr>
        </p:nvSpPr>
        <p:spPr>
          <a:xfrm>
            <a:off x="838200" y="643247"/>
            <a:ext cx="10515600" cy="5533716"/>
          </a:xfrm>
        </p:spPr>
        <p:txBody>
          <a:bodyPr/>
          <a:lstStyle/>
          <a:p>
            <a:r>
              <a:rPr lang="en-GB" sz="2800" i="0">
                <a:solidFill>
                  <a:srgbClr val="000000"/>
                </a:solidFill>
                <a:effectLst/>
                <a:latin typeface="Times New Roman" panose="02020603050405020304" pitchFamily="18" charset="0"/>
                <a:cs typeface="Times New Roman" panose="02020603050405020304" pitchFamily="18" charset="0"/>
              </a:rPr>
              <a:t>Keeping this in view, WWF-India initiated the project, “snow leopard conservation: An initiative”, in the states of Uttarakhand (UK) and some of the areas of Himachal Pradesh (HP) to conserve biodiversity with co</a:t>
            </a:r>
            <a:r>
              <a:rPr lang="en-GB" sz="2800" b="0" i="0">
                <a:solidFill>
                  <a:srgbClr val="000000"/>
                </a:solidFill>
                <a:effectLst/>
                <a:latin typeface="Times New Roman" panose="02020603050405020304" pitchFamily="18" charset="0"/>
                <a:cs typeface="Times New Roman" panose="02020603050405020304" pitchFamily="18" charset="0"/>
              </a:rPr>
              <a:t>mmunity participation</a:t>
            </a:r>
            <a:endParaRPr lang="en-US" sz="2800" b="0" i="0">
              <a:solidFill>
                <a:srgbClr val="000000"/>
              </a:solidFill>
              <a:effectLst/>
              <a:latin typeface="Times New Roman" panose="02020603050405020304" pitchFamily="18" charset="0"/>
              <a:cs typeface="Times New Roman" panose="02020603050405020304" pitchFamily="18" charset="0"/>
            </a:endParaRPr>
          </a:p>
          <a:p>
            <a:r>
              <a:rPr lang="en-US">
                <a:solidFill>
                  <a:srgbClr val="000000"/>
                </a:solidFill>
                <a:latin typeface="Times New Roman" panose="02020603050405020304" pitchFamily="18" charset="0"/>
                <a:cs typeface="Times New Roman" panose="02020603050405020304" pitchFamily="18" charset="0"/>
              </a:rPr>
              <a:t>Source </a:t>
            </a:r>
          </a:p>
          <a:p>
            <a:pPr marL="0" indent="0">
              <a:buNone/>
            </a:pPr>
            <a:r>
              <a:rPr lang="en-US">
                <a:solidFill>
                  <a:srgbClr val="000000"/>
                </a:solidFill>
                <a:latin typeface="Times New Roman" panose="02020603050405020304" pitchFamily="18" charset="0"/>
                <a:cs typeface="Times New Roman" panose="02020603050405020304" pitchFamily="18" charset="0"/>
              </a:rPr>
              <a:t>-Environmental Geography,Savindra Singh</a:t>
            </a:r>
          </a:p>
          <a:p>
            <a:pPr marL="0" indent="0">
              <a:buNone/>
            </a:pPr>
            <a:r>
              <a:rPr lang="en-US">
                <a:solidFill>
                  <a:srgbClr val="000000"/>
                </a:solidFill>
                <a:latin typeface="Times New Roman" panose="02020603050405020304" pitchFamily="18" charset="0"/>
                <a:cs typeface="Times New Roman" panose="02020603050405020304" pitchFamily="18" charset="0"/>
              </a:rPr>
              <a:t>-Environmental Geography,R.C Chandna</a:t>
            </a:r>
          </a:p>
          <a:p>
            <a:pPr marL="0" indent="0">
              <a:buNone/>
            </a:pPr>
            <a:r>
              <a:rPr lang="en-US">
                <a:solidFill>
                  <a:srgbClr val="000000"/>
                </a:solidFill>
                <a:latin typeface="Times New Roman" panose="02020603050405020304" pitchFamily="18" charset="0"/>
                <a:cs typeface="Times New Roman" panose="02020603050405020304" pitchFamily="18" charset="0"/>
              </a:rPr>
              <a:t>-wikipedia</a:t>
            </a:r>
          </a:p>
          <a:p>
            <a:pPr marL="0" indent="0">
              <a:buNone/>
            </a:pPr>
            <a:r>
              <a:rPr lang="en-US">
                <a:solidFill>
                  <a:srgbClr val="000000"/>
                </a:solidFill>
                <a:latin typeface="Times New Roman" panose="02020603050405020304" pitchFamily="18" charset="0"/>
                <a:cs typeface="Times New Roman" panose="02020603050405020304" pitchFamily="18" charset="0"/>
              </a:rPr>
              <a:t>-britannica.com</a:t>
            </a:r>
            <a:endParaRPr lang="en-US"/>
          </a:p>
        </p:txBody>
      </p:sp>
    </p:spTree>
    <p:extLst>
      <p:ext uri="{BB962C8B-B14F-4D97-AF65-F5344CB8AC3E}">
        <p14:creationId xmlns:p14="http://schemas.microsoft.com/office/powerpoint/2010/main" val="4231476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D0B670-DE13-5140-9D28-EB47FAC2B7A1}"/>
              </a:ext>
            </a:extLst>
          </p:cNvPr>
          <p:cNvSpPr>
            <a:spLocks noGrp="1"/>
          </p:cNvSpPr>
          <p:nvPr>
            <p:ph idx="1"/>
          </p:nvPr>
        </p:nvSpPr>
        <p:spPr>
          <a:xfrm>
            <a:off x="455221" y="512124"/>
            <a:ext cx="11281558" cy="6345876"/>
          </a:xfrm>
        </p:spPr>
        <p:txBody>
          <a:bodyPr>
            <a:normAutofit lnSpcReduction="10000"/>
          </a:bodyPr>
          <a:lstStyle/>
          <a:p>
            <a:pPr marL="0" indent="0">
              <a:buNone/>
            </a:pPr>
            <a:r>
              <a:rPr lang="en-US" b="1" i="0">
                <a:effectLst/>
                <a:latin typeface="Roboto" panose="02000000000000000000" pitchFamily="2" charset="0"/>
              </a:rPr>
              <a:t>BIO-DEPLETION</a:t>
            </a:r>
            <a:endParaRPr lang="en-US" sz="3200" i="0">
              <a:effectLst/>
              <a:latin typeface="Times New Roman" panose="02020603050405020304" pitchFamily="18" charset="0"/>
              <a:cs typeface="Times New Roman" panose="02020603050405020304" pitchFamily="18" charset="0"/>
            </a:endParaRPr>
          </a:p>
          <a:p>
            <a:r>
              <a:rPr lang="en-GB" sz="3200" i="0">
                <a:effectLst/>
                <a:latin typeface="Times New Roman" panose="02020603050405020304" pitchFamily="18" charset="0"/>
                <a:cs typeface="Times New Roman" panose="02020603050405020304" pitchFamily="18" charset="0"/>
              </a:rPr>
              <a:t>Relentless pursuit of economic growth coupled with climate change has brought an unprecedented one million species at the doorstep of extinction. This is the finding of a landmark UN report (known as the Global Assessment) on the damage done by modern civilisation to the natural world. The report compiled by 145 expert authors from 50 countries is based on the review of about 15,000 scientific and government sources. Also, the report is the first comprehensive look in 15 years at the state of planet’s biodiversity.</a:t>
            </a:r>
            <a:endParaRPr lang="en-US" sz="3200" i="0">
              <a:effectLst/>
              <a:latin typeface="Times New Roman" panose="02020603050405020304" pitchFamily="18" charset="0"/>
              <a:cs typeface="Times New Roman" panose="02020603050405020304" pitchFamily="18" charset="0"/>
            </a:endParaRPr>
          </a:p>
          <a:p>
            <a:r>
              <a:rPr lang="en-US" sz="3200" i="0">
                <a:effectLst/>
                <a:latin typeface="Times New Roman" panose="02020603050405020304" pitchFamily="18" charset="0"/>
                <a:cs typeface="Times New Roman" panose="02020603050405020304" pitchFamily="18" charset="0"/>
              </a:rPr>
              <a:t>Biodiversity-</a:t>
            </a:r>
            <a:r>
              <a:rPr lang="en-GB" sz="3200" i="0">
                <a:effectLst/>
                <a:latin typeface="Times New Roman" panose="02020603050405020304" pitchFamily="18" charset="0"/>
                <a:cs typeface="Times New Roman" panose="02020603050405020304" pitchFamily="18" charset="0"/>
              </a:rPr>
              <a:t>It refers to all the varieties of life that can be found on Earth (plants, animals, fungi and microorganisms) as well as to the communities that they form and the habitats in which they live.</a:t>
            </a:r>
          </a:p>
          <a:p>
            <a:endParaRPr lang="en-US"/>
          </a:p>
        </p:txBody>
      </p:sp>
    </p:spTree>
    <p:extLst>
      <p:ext uri="{BB962C8B-B14F-4D97-AF65-F5344CB8AC3E}">
        <p14:creationId xmlns:p14="http://schemas.microsoft.com/office/powerpoint/2010/main" val="695762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908AAD-808F-6F49-B24B-D718D71DB125}"/>
              </a:ext>
            </a:extLst>
          </p:cNvPr>
          <p:cNvSpPr>
            <a:spLocks noGrp="1"/>
          </p:cNvSpPr>
          <p:nvPr>
            <p:ph idx="1"/>
          </p:nvPr>
        </p:nvSpPr>
        <p:spPr>
          <a:xfrm>
            <a:off x="81642" y="-12370"/>
            <a:ext cx="11961916" cy="6579332"/>
          </a:xfrm>
        </p:spPr>
        <p:txBody>
          <a:bodyPr>
            <a:noAutofit/>
          </a:bodyPr>
          <a:lstStyle/>
          <a:p>
            <a:r>
              <a:rPr lang="en-GB" sz="3200" b="0" i="0">
                <a:effectLst/>
                <a:latin typeface="Times New Roman" panose="02020603050405020304" pitchFamily="18" charset="0"/>
                <a:cs typeface="Times New Roman" panose="02020603050405020304" pitchFamily="18" charset="0"/>
              </a:rPr>
              <a:t>It can be understood at three levels:</a:t>
            </a:r>
            <a:endParaRPr lang="en-US" sz="3200" b="0" i="0">
              <a:effectLst/>
              <a:latin typeface="Times New Roman" panose="02020603050405020304" pitchFamily="18" charset="0"/>
              <a:cs typeface="Times New Roman" panose="02020603050405020304" pitchFamily="18" charset="0"/>
            </a:endParaRPr>
          </a:p>
          <a:p>
            <a:r>
              <a:rPr lang="en-GB" sz="3200" b="1" i="0">
                <a:effectLst/>
                <a:latin typeface="Times New Roman" panose="02020603050405020304" pitchFamily="18" charset="0"/>
                <a:cs typeface="Times New Roman" panose="02020603050405020304" pitchFamily="18" charset="0"/>
              </a:rPr>
              <a:t>Species diversity</a:t>
            </a:r>
            <a:r>
              <a:rPr lang="en-GB" sz="3200" b="0" i="0">
                <a:effectLst/>
                <a:latin typeface="Times New Roman" panose="02020603050405020304" pitchFamily="18" charset="0"/>
                <a:cs typeface="Times New Roman" panose="02020603050405020304" pitchFamily="18" charset="0"/>
              </a:rPr>
              <a:t> refers to the variety of different species (plants, animals,fungi and microorganisms) such as palm trees, elephants or bacteria.</a:t>
            </a:r>
          </a:p>
          <a:p>
            <a:r>
              <a:rPr lang="en-GB" sz="3200" b="1" i="0">
                <a:effectLst/>
                <a:latin typeface="Times New Roman" panose="02020603050405020304" pitchFamily="18" charset="0"/>
                <a:cs typeface="Times New Roman" panose="02020603050405020304" pitchFamily="18" charset="0"/>
              </a:rPr>
              <a:t>Genetic diversity</a:t>
            </a:r>
            <a:r>
              <a:rPr lang="en-GB" sz="3200" b="0" i="0">
                <a:effectLst/>
                <a:latin typeface="Times New Roman" panose="02020603050405020304" pitchFamily="18" charset="0"/>
                <a:cs typeface="Times New Roman" panose="02020603050405020304" pitchFamily="18" charset="0"/>
              </a:rPr>
              <a:t> corresponds to the variety of genes contained in plants, animals, fungi and microorganisms. It occurs within a species as well as between species. For example, poodles, German shepherds and golden retrievers are all dogs, but they all look different.</a:t>
            </a:r>
          </a:p>
          <a:p>
            <a:r>
              <a:rPr lang="en-GB" sz="3200" b="1" i="0">
                <a:effectLst/>
                <a:latin typeface="Times New Roman" panose="02020603050405020304" pitchFamily="18" charset="0"/>
                <a:cs typeface="Times New Roman" panose="02020603050405020304" pitchFamily="18" charset="0"/>
              </a:rPr>
              <a:t>Ecosystem diversity</a:t>
            </a:r>
            <a:r>
              <a:rPr lang="en-GB" sz="3200" b="0" i="0">
                <a:effectLst/>
                <a:latin typeface="Times New Roman" panose="02020603050405020304" pitchFamily="18" charset="0"/>
                <a:cs typeface="Times New Roman" panose="02020603050405020304" pitchFamily="18" charset="0"/>
              </a:rPr>
              <a:t> refers to all the different habitats - or places - that exist, like tropical or temperate forests, hot and cold deserts, wetlands, rivers, mountains, coral reefs, etc. Each ecosystem corresponds to a series of complex relationships between biotic (living) components such as plants and animals and abiotic (non-living) components which include sunlight, air, water, minerals and nutrients.</a:t>
            </a:r>
          </a:p>
        </p:txBody>
      </p:sp>
    </p:spTree>
    <p:extLst>
      <p:ext uri="{BB962C8B-B14F-4D97-AF65-F5344CB8AC3E}">
        <p14:creationId xmlns:p14="http://schemas.microsoft.com/office/powerpoint/2010/main" val="242304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285A080A-4420-B74E-B94B-CD9161596143}"/>
              </a:ext>
            </a:extLst>
          </p:cNvPr>
          <p:cNvSpPr>
            <a:spLocks noGrp="1"/>
          </p:cNvSpPr>
          <p:nvPr>
            <p:ph idx="1"/>
          </p:nvPr>
        </p:nvSpPr>
        <p:spPr>
          <a:xfrm>
            <a:off x="173182" y="235032"/>
            <a:ext cx="11788734" cy="6345877"/>
          </a:xfrm>
        </p:spPr>
        <p:txBody>
          <a:bodyPr>
            <a:normAutofit fontScale="92500"/>
          </a:bodyPr>
          <a:lstStyle/>
          <a:p>
            <a:r>
              <a:rPr lang="en-GB" sz="3200" b="1" i="0">
                <a:effectLst/>
                <a:latin typeface="Times New Roman" panose="02020603050405020304" pitchFamily="18" charset="0"/>
                <a:cs typeface="Times New Roman" panose="02020603050405020304" pitchFamily="18" charset="0"/>
              </a:rPr>
              <a:t>Key Findings from the UN Report</a:t>
            </a:r>
          </a:p>
          <a:p>
            <a:r>
              <a:rPr lang="en-GB" sz="3200" i="0">
                <a:effectLst/>
                <a:latin typeface="Times New Roman" panose="02020603050405020304" pitchFamily="18" charset="0"/>
                <a:cs typeface="Times New Roman" panose="02020603050405020304" pitchFamily="18" charset="0"/>
              </a:rPr>
              <a:t>More than half a million species on land have insufficient habitat for long term survival and are likely to become extinct. An average of 25% of animals and plants are now threatened.</a:t>
            </a:r>
          </a:p>
          <a:p>
            <a:r>
              <a:rPr lang="en-GB" sz="3200" i="0">
                <a:effectLst/>
                <a:latin typeface="Times New Roman" panose="02020603050405020304" pitchFamily="18" charset="0"/>
                <a:cs typeface="Times New Roman" panose="02020603050405020304" pitchFamily="18" charset="0"/>
              </a:rPr>
              <a:t>Global trends in insect population are not known but rapid decline in some locations have been documented.</a:t>
            </a:r>
          </a:p>
          <a:p>
            <a:r>
              <a:rPr lang="en-GB" sz="3200" i="0">
                <a:effectLst/>
                <a:latin typeface="Times New Roman" panose="02020603050405020304" pitchFamily="18" charset="0"/>
                <a:cs typeface="Times New Roman" panose="02020603050405020304" pitchFamily="18" charset="0"/>
              </a:rPr>
              <a:t>Forests have been cleared at astonishing rates especially in tropical areas. Between 1980 and 2000, 100 million hectares of tropical forests were lost.</a:t>
            </a:r>
            <a:endParaRPr lang="en-US" sz="3200" i="0">
              <a:effectLst/>
              <a:latin typeface="Times New Roman" panose="02020603050405020304" pitchFamily="18" charset="0"/>
              <a:cs typeface="Times New Roman" panose="02020603050405020304" pitchFamily="18" charset="0"/>
            </a:endParaRPr>
          </a:p>
          <a:p>
            <a:r>
              <a:rPr lang="en-GB" sz="3200" i="0">
                <a:effectLst/>
                <a:latin typeface="Times New Roman" panose="02020603050405020304" pitchFamily="18" charset="0"/>
                <a:cs typeface="Times New Roman" panose="02020603050405020304" pitchFamily="18" charset="0"/>
              </a:rPr>
              <a:t>Urban areas have more than doubled since 1992.</a:t>
            </a:r>
            <a:endParaRPr lang="en-US" sz="3200" i="0">
              <a:effectLst/>
              <a:latin typeface="Times New Roman" panose="02020603050405020304" pitchFamily="18" charset="0"/>
              <a:cs typeface="Times New Roman" panose="02020603050405020304" pitchFamily="18" charset="0"/>
            </a:endParaRPr>
          </a:p>
          <a:p>
            <a:r>
              <a:rPr lang="en-GB" sz="3200" i="0">
                <a:effectLst/>
                <a:latin typeface="Times New Roman" panose="02020603050405020304" pitchFamily="18" charset="0"/>
                <a:cs typeface="Times New Roman" panose="02020603050405020304" pitchFamily="18" charset="0"/>
              </a:rPr>
              <a:t>Soils are being degraded as never before reducing the productivity of 23% of the land surface of the earth.</a:t>
            </a:r>
            <a:endParaRPr lang="en-US" sz="3200" i="0">
              <a:effectLst/>
              <a:latin typeface="Times New Roman" panose="02020603050405020304" pitchFamily="18" charset="0"/>
              <a:cs typeface="Times New Roman" panose="02020603050405020304" pitchFamily="18" charset="0"/>
            </a:endParaRPr>
          </a:p>
          <a:p>
            <a:r>
              <a:rPr lang="en-GB" sz="3200" i="0">
                <a:effectLst/>
                <a:latin typeface="Times New Roman" panose="02020603050405020304" pitchFamily="18" charset="0"/>
                <a:cs typeface="Times New Roman" panose="02020603050405020304" pitchFamily="18" charset="0"/>
              </a:rPr>
              <a:t>More than a third of the world’s land surface and nearly 75% of world’s freshwater resources are now devoted to crop or livestock production.</a:t>
            </a:r>
          </a:p>
          <a:p>
            <a:endParaRPr lang="en-GB" sz="3200" i="0">
              <a:effectLst/>
              <a:latin typeface="Times New Roman" panose="02020603050405020304" pitchFamily="18" charset="0"/>
              <a:cs typeface="Times New Roman" panose="02020603050405020304" pitchFamily="18" charset="0"/>
            </a:endParaRPr>
          </a:p>
          <a:p>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3244611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4779DA-5C9A-F345-B5F6-3C5B90A1829E}"/>
              </a:ext>
            </a:extLst>
          </p:cNvPr>
          <p:cNvSpPr>
            <a:spLocks noGrp="1"/>
          </p:cNvSpPr>
          <p:nvPr>
            <p:ph idx="1"/>
          </p:nvPr>
        </p:nvSpPr>
        <p:spPr>
          <a:xfrm>
            <a:off x="247403" y="235032"/>
            <a:ext cx="11944597" cy="6284026"/>
          </a:xfrm>
        </p:spPr>
        <p:txBody>
          <a:bodyPr>
            <a:normAutofit lnSpcReduction="10000"/>
          </a:bodyPr>
          <a:lstStyle/>
          <a:p>
            <a:pPr marL="0" indent="0">
              <a:buNone/>
            </a:pPr>
            <a:r>
              <a:rPr lang="en-GB" sz="3200" b="0" i="0">
                <a:effectLst/>
                <a:latin typeface="Times New Roman" panose="02020603050405020304" pitchFamily="18" charset="0"/>
                <a:cs typeface="Times New Roman" panose="02020603050405020304" pitchFamily="18" charset="0"/>
              </a:rPr>
              <a:t>Biodiversity is being depleted by the loss of habitat, fragmentation of habitat, over exploitation of resources, human sponsored ecosystems, climatic changes, pollution invasive exotic spices, diseases, shifting cultivation, poaching of wild life etc.</a:t>
            </a:r>
            <a:endParaRPr lang="en-US" sz="3200" b="0" i="0">
              <a:effectLst/>
              <a:latin typeface="Times New Roman" panose="02020603050405020304" pitchFamily="18" charset="0"/>
              <a:cs typeface="Times New Roman" panose="02020603050405020304" pitchFamily="18" charset="0"/>
            </a:endParaRPr>
          </a:p>
          <a:p>
            <a:pPr marL="0" indent="0">
              <a:buNone/>
            </a:pPr>
            <a:r>
              <a:rPr lang="en-GB" sz="3200" b="1" u="sng">
                <a:effectLst/>
                <a:latin typeface="Times New Roman" panose="02020603050405020304" pitchFamily="18" charset="0"/>
                <a:cs typeface="Times New Roman" panose="02020603050405020304" pitchFamily="18" charset="0"/>
              </a:rPr>
              <a:t>Environmental Problems</a:t>
            </a:r>
          </a:p>
          <a:p>
            <a:pPr marL="0" indent="0">
              <a:buNone/>
            </a:pPr>
            <a:r>
              <a:rPr lang="en-GB" sz="3200" b="1">
                <a:effectLst/>
                <a:latin typeface="Times New Roman" panose="02020603050405020304" pitchFamily="18" charset="0"/>
                <a:cs typeface="Times New Roman" panose="02020603050405020304" pitchFamily="18" charset="0"/>
              </a:rPr>
              <a:t>Plastic Waste</a:t>
            </a:r>
          </a:p>
          <a:p>
            <a:r>
              <a:rPr lang="en-GB" sz="3200" i="0">
                <a:effectLst/>
                <a:latin typeface="Times New Roman" panose="02020603050405020304" pitchFamily="18" charset="0"/>
                <a:cs typeface="Times New Roman" panose="02020603050405020304" pitchFamily="18" charset="0"/>
              </a:rPr>
              <a:t>About 8 million tonnes of plastic enter the sea every year. At this rate, world will face a future with more plastic in the ocean than fish by the year 2050.</a:t>
            </a:r>
          </a:p>
          <a:p>
            <a:r>
              <a:rPr lang="en-GB" sz="3200" i="0">
                <a:effectLst/>
                <a:latin typeface="Times New Roman" panose="02020603050405020304" pitchFamily="18" charset="0"/>
                <a:cs typeface="Times New Roman" panose="02020603050405020304" pitchFamily="18" charset="0"/>
              </a:rPr>
              <a:t>Plastic is manufactured from the elements and chemicals derived from petroleum substances which is the reason behind it producing toxic effects through various chemical reactions from the initial production to its use and finally as a trash.</a:t>
            </a:r>
            <a:endParaRPr lang="en-US" sz="3200" i="0">
              <a:effectLst/>
              <a:latin typeface="Times New Roman" panose="02020603050405020304" pitchFamily="18" charset="0"/>
              <a:cs typeface="Times New Roman" panose="02020603050405020304" pitchFamily="18" charset="0"/>
            </a:endParaRPr>
          </a:p>
          <a:p>
            <a:r>
              <a:rPr lang="en-GB" sz="3200" i="0">
                <a:effectLst/>
                <a:latin typeface="Times New Roman" panose="02020603050405020304" pitchFamily="18" charset="0"/>
                <a:cs typeface="Times New Roman" panose="02020603050405020304" pitchFamily="18" charset="0"/>
              </a:rPr>
              <a:t>Plastic waste not only affects a sea life but also the sea salt.</a:t>
            </a:r>
          </a:p>
          <a:p>
            <a:pPr marL="0" indent="0">
              <a:buNone/>
            </a:pPr>
            <a:endParaRPr lang="en-GB" sz="3200" b="0" i="0">
              <a:effectLst/>
              <a:latin typeface="Times New Roman" panose="02020603050405020304" pitchFamily="18" charset="0"/>
              <a:cs typeface="Times New Roman" panose="02020603050405020304" pitchFamily="18" charset="0"/>
            </a:endParaRPr>
          </a:p>
          <a:p>
            <a:pPr marL="0" indent="0">
              <a:buNone/>
            </a:pPr>
            <a:endParaRPr lang="en-US"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2874643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207F2B-5285-C643-98B0-6A2F067B2769}"/>
              </a:ext>
            </a:extLst>
          </p:cNvPr>
          <p:cNvSpPr>
            <a:spLocks noGrp="1"/>
          </p:cNvSpPr>
          <p:nvPr>
            <p:ph idx="1"/>
          </p:nvPr>
        </p:nvSpPr>
        <p:spPr>
          <a:xfrm>
            <a:off x="346365" y="222662"/>
            <a:ext cx="11590810" cy="6308767"/>
          </a:xfrm>
        </p:spPr>
        <p:txBody>
          <a:bodyPr>
            <a:normAutofit fontScale="85000" lnSpcReduction="20000"/>
          </a:bodyPr>
          <a:lstStyle/>
          <a:p>
            <a:r>
              <a:rPr lang="en-GB" sz="3200">
                <a:effectLst/>
                <a:latin typeface="Times New Roman" panose="02020603050405020304" pitchFamily="18" charset="0"/>
                <a:cs typeface="Times New Roman" panose="02020603050405020304" pitchFamily="18" charset="0"/>
              </a:rPr>
              <a:t>Plastic flows into seas from sewers, construction activities, fishing, shipping etc.</a:t>
            </a:r>
          </a:p>
          <a:p>
            <a:r>
              <a:rPr lang="en-GB" sz="3200">
                <a:effectLst/>
                <a:latin typeface="Times New Roman" panose="02020603050405020304" pitchFamily="18" charset="0"/>
                <a:cs typeface="Times New Roman" panose="02020603050405020304" pitchFamily="18" charset="0"/>
              </a:rPr>
              <a:t>Waste management is easy if at individual level, one resorts to 3Rs : Reduce, Reuse and Recycle</a:t>
            </a:r>
            <a:endParaRPr lang="en-US" sz="3200">
              <a:effectLst/>
              <a:latin typeface="Times New Roman" panose="02020603050405020304" pitchFamily="18" charset="0"/>
              <a:cs typeface="Times New Roman" panose="02020603050405020304" pitchFamily="18" charset="0"/>
            </a:endParaRPr>
          </a:p>
          <a:p>
            <a:pPr marL="0" indent="0">
              <a:buNone/>
            </a:pPr>
            <a:r>
              <a:rPr lang="en-GB" sz="3200" b="1">
                <a:effectLst/>
                <a:latin typeface="Times New Roman" panose="02020603050405020304" pitchFamily="18" charset="0"/>
                <a:cs typeface="Times New Roman" panose="02020603050405020304" pitchFamily="18" charset="0"/>
              </a:rPr>
              <a:t>Microplastics</a:t>
            </a:r>
          </a:p>
          <a:p>
            <a:r>
              <a:rPr lang="en-GB" sz="3200">
                <a:effectLst/>
                <a:latin typeface="Times New Roman" panose="02020603050405020304" pitchFamily="18" charset="0"/>
                <a:cs typeface="Times New Roman" panose="02020603050405020304" pitchFamily="18" charset="0"/>
              </a:rPr>
              <a:t>Microplastics are small plastic pieces less than five millimeters long, which aquatic life and birds mistake for food.</a:t>
            </a:r>
          </a:p>
          <a:p>
            <a:r>
              <a:rPr lang="en-GB" sz="3200">
                <a:effectLst/>
                <a:latin typeface="Times New Roman" panose="02020603050405020304" pitchFamily="18" charset="0"/>
                <a:cs typeface="Times New Roman" panose="02020603050405020304" pitchFamily="18" charset="0"/>
              </a:rPr>
              <a:t>Microplastic includes microbeads that are used in cosmetics and personal care products, industrial scrubbers which are used for aggressive blast cleaning, microfibers used in textiles and virgin resin pellets used in plastic manufacturing processes.</a:t>
            </a:r>
          </a:p>
          <a:p>
            <a:r>
              <a:rPr lang="en-GB" sz="3200">
                <a:effectLst/>
                <a:latin typeface="Times New Roman" panose="02020603050405020304" pitchFamily="18" charset="0"/>
                <a:cs typeface="Times New Roman" panose="02020603050405020304" pitchFamily="18" charset="0"/>
              </a:rPr>
              <a:t>High level of microplastics are found in the Pacific, Atlantic and the Indian Ocean.</a:t>
            </a:r>
            <a:endParaRPr lang="en-US" sz="3200">
              <a:effectLst/>
              <a:latin typeface="Times New Roman" panose="02020603050405020304" pitchFamily="18" charset="0"/>
              <a:cs typeface="Times New Roman" panose="02020603050405020304" pitchFamily="18" charset="0"/>
            </a:endParaRPr>
          </a:p>
          <a:p>
            <a:pPr marL="0" indent="0">
              <a:buNone/>
            </a:pPr>
            <a:r>
              <a:rPr lang="en-GB" sz="3200" b="1">
                <a:effectLst/>
                <a:latin typeface="Times New Roman" panose="02020603050405020304" pitchFamily="18" charset="0"/>
                <a:cs typeface="Times New Roman" panose="02020603050405020304" pitchFamily="18" charset="0"/>
              </a:rPr>
              <a:t>Climate Change</a:t>
            </a:r>
          </a:p>
          <a:p>
            <a:r>
              <a:rPr lang="en-GB" sz="3200">
                <a:effectLst/>
                <a:latin typeface="Times New Roman" panose="02020603050405020304" pitchFamily="18" charset="0"/>
                <a:cs typeface="Times New Roman" panose="02020603050405020304" pitchFamily="18" charset="0"/>
              </a:rPr>
              <a:t>Climate change is another environmental problem that has surfaced in the last couple of decades.</a:t>
            </a:r>
          </a:p>
          <a:p>
            <a:r>
              <a:rPr lang="en-GB" sz="3200">
                <a:effectLst/>
                <a:latin typeface="Times New Roman" panose="02020603050405020304" pitchFamily="18" charset="0"/>
                <a:cs typeface="Times New Roman" panose="02020603050405020304" pitchFamily="18" charset="0"/>
              </a:rPr>
              <a:t>It happens due to the pollution of the atmosphere by greenhouse gases and other contaminants.</a:t>
            </a:r>
          </a:p>
          <a:p>
            <a:endParaRPr lang="en-GB" sz="3200">
              <a:effectLst/>
              <a:latin typeface="Times New Roman" panose="02020603050405020304" pitchFamily="18" charset="0"/>
              <a:cs typeface="Times New Roman" panose="02020603050405020304" pitchFamily="18" charset="0"/>
            </a:endParaRPr>
          </a:p>
          <a:p>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3115499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4F4F1B-9290-C04C-9BB9-1AF63835B764}"/>
              </a:ext>
            </a:extLst>
          </p:cNvPr>
          <p:cNvSpPr>
            <a:spLocks noGrp="1"/>
          </p:cNvSpPr>
          <p:nvPr>
            <p:ph idx="1"/>
          </p:nvPr>
        </p:nvSpPr>
        <p:spPr>
          <a:xfrm>
            <a:off x="445325" y="309253"/>
            <a:ext cx="11392889" cy="6222176"/>
          </a:xfrm>
        </p:spPr>
        <p:txBody>
          <a:bodyPr>
            <a:normAutofit fontScale="25000" lnSpcReduction="20000"/>
          </a:bodyPr>
          <a:lstStyle/>
          <a:p>
            <a:r>
              <a:rPr lang="en-GB" sz="9800" i="0">
                <a:effectLst/>
                <a:latin typeface="Times New Roman" panose="02020603050405020304" pitchFamily="18" charset="0"/>
                <a:cs typeface="Times New Roman" panose="02020603050405020304" pitchFamily="18" charset="0"/>
              </a:rPr>
              <a:t>It affects the fundamental requirements for remaining healthy i.e. air, drinking water, food and shelter.</a:t>
            </a:r>
          </a:p>
          <a:p>
            <a:r>
              <a:rPr lang="en-GB" sz="9800" i="0">
                <a:effectLst/>
                <a:latin typeface="Times New Roman" panose="02020603050405020304" pitchFamily="18" charset="0"/>
                <a:cs typeface="Times New Roman" panose="02020603050405020304" pitchFamily="18" charset="0"/>
              </a:rPr>
              <a:t>Global warming, that happens due to changes in climate, has observable effects on the environment such as shrinking glaciers, earlier break up of ice on rivers and lakes, increased droughts, extreme weather etc.</a:t>
            </a:r>
          </a:p>
          <a:p>
            <a:pPr marL="0" indent="0">
              <a:buNone/>
            </a:pPr>
            <a:r>
              <a:rPr lang="en-GB" sz="9800" b="1" i="0">
                <a:effectLst/>
                <a:latin typeface="Times New Roman" panose="02020603050405020304" pitchFamily="18" charset="0"/>
                <a:cs typeface="Times New Roman" panose="02020603050405020304" pitchFamily="18" charset="0"/>
              </a:rPr>
              <a:t>Deforestation</a:t>
            </a:r>
          </a:p>
          <a:p>
            <a:r>
              <a:rPr lang="en-GB" sz="9800" i="0">
                <a:effectLst/>
                <a:latin typeface="Times New Roman" panose="02020603050405020304" pitchFamily="18" charset="0"/>
                <a:cs typeface="Times New Roman" panose="02020603050405020304" pitchFamily="18" charset="0"/>
              </a:rPr>
              <a:t>It has been estimated that around half of the world’s mature forests have been cleared by humans.</a:t>
            </a:r>
          </a:p>
          <a:p>
            <a:r>
              <a:rPr lang="en-GB" sz="9800" i="0">
                <a:effectLst/>
                <a:latin typeface="Times New Roman" panose="02020603050405020304" pitchFamily="18" charset="0"/>
                <a:cs typeface="Times New Roman" panose="02020603050405020304" pitchFamily="18" charset="0"/>
              </a:rPr>
              <a:t>Forests are an essential part of the global ecosystem and the biosphere. They help to regulate climate, protect soils from erosion and provide habitat to vast number of plants and animal species.</a:t>
            </a:r>
            <a:endParaRPr lang="en-US" sz="9800" i="0">
              <a:effectLst/>
              <a:latin typeface="Times New Roman" panose="02020603050405020304" pitchFamily="18" charset="0"/>
              <a:cs typeface="Times New Roman" panose="02020603050405020304" pitchFamily="18" charset="0"/>
            </a:endParaRPr>
          </a:p>
          <a:p>
            <a:pPr marL="0" indent="0">
              <a:buNone/>
            </a:pPr>
            <a:r>
              <a:rPr lang="en-GB" sz="9800" b="1" i="0">
                <a:effectLst/>
                <a:latin typeface="Times New Roman" panose="02020603050405020304" pitchFamily="18" charset="0"/>
                <a:cs typeface="Times New Roman" panose="02020603050405020304" pitchFamily="18" charset="0"/>
              </a:rPr>
              <a:t>Land Degradation</a:t>
            </a:r>
          </a:p>
          <a:p>
            <a:r>
              <a:rPr lang="en-GB" sz="9800" i="0">
                <a:effectLst/>
                <a:latin typeface="Times New Roman" panose="02020603050405020304" pitchFamily="18" charset="0"/>
                <a:cs typeface="Times New Roman" panose="02020603050405020304" pitchFamily="18" charset="0"/>
              </a:rPr>
              <a:t>It is a problem in virtually every terrestrial ecosystem that is reducing the welfare of more than three billion people.</a:t>
            </a:r>
          </a:p>
          <a:p>
            <a:r>
              <a:rPr lang="en-GB" sz="9800" i="0">
                <a:effectLst/>
                <a:latin typeface="Times New Roman" panose="02020603050405020304" pitchFamily="18" charset="0"/>
                <a:cs typeface="Times New Roman" panose="02020603050405020304" pitchFamily="18" charset="0"/>
              </a:rPr>
              <a:t>A recent assessment has found that only a quarter of land on earth is substantively free of the impacts of human activities and this is projected to decline to just one-tenth by 2050.</a:t>
            </a:r>
          </a:p>
          <a:p>
            <a:r>
              <a:rPr lang="en-GB" sz="9800" i="0">
                <a:effectLst/>
                <a:latin typeface="Times New Roman" panose="02020603050405020304" pitchFamily="18" charset="0"/>
                <a:cs typeface="Times New Roman" panose="02020603050405020304" pitchFamily="18" charset="0"/>
              </a:rPr>
              <a:t>The ongoing degradation has many impacts on species, the quality of habitats and the functioning of ecosystems.</a:t>
            </a:r>
          </a:p>
          <a:p>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1048547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F5B7D6-0495-B244-8654-653D48DA8F2F}"/>
              </a:ext>
            </a:extLst>
          </p:cNvPr>
          <p:cNvSpPr>
            <a:spLocks noGrp="1"/>
          </p:cNvSpPr>
          <p:nvPr>
            <p:ph idx="1"/>
          </p:nvPr>
        </p:nvSpPr>
        <p:spPr>
          <a:xfrm>
            <a:off x="160812" y="222662"/>
            <a:ext cx="11801104" cy="6444838"/>
          </a:xfrm>
        </p:spPr>
        <p:txBody>
          <a:bodyPr>
            <a:normAutofit fontScale="77500" lnSpcReduction="20000"/>
          </a:bodyPr>
          <a:lstStyle/>
          <a:p>
            <a:pPr marL="0" indent="0">
              <a:buNone/>
            </a:pPr>
            <a:r>
              <a:rPr lang="en-GB" sz="3600" b="1" i="0">
                <a:effectLst/>
                <a:latin typeface="Times New Roman" panose="02020603050405020304" pitchFamily="18" charset="0"/>
                <a:cs typeface="Times New Roman" panose="02020603050405020304" pitchFamily="18" charset="0"/>
              </a:rPr>
              <a:t>Overpopulation</a:t>
            </a:r>
            <a:endParaRPr lang="en-GB" sz="3600" b="0" i="0">
              <a:effectLst/>
              <a:latin typeface="Times New Roman" panose="02020603050405020304" pitchFamily="18" charset="0"/>
              <a:cs typeface="Times New Roman" panose="02020603050405020304" pitchFamily="18" charset="0"/>
            </a:endParaRPr>
          </a:p>
          <a:p>
            <a:r>
              <a:rPr lang="en-GB" sz="3600" i="0">
                <a:effectLst/>
                <a:latin typeface="Times New Roman" panose="02020603050405020304" pitchFamily="18" charset="0"/>
                <a:cs typeface="Times New Roman" panose="02020603050405020304" pitchFamily="18" charset="0"/>
              </a:rPr>
              <a:t>It is one of the crucial current environment problems.</a:t>
            </a:r>
          </a:p>
          <a:p>
            <a:r>
              <a:rPr lang="en-GB" sz="3600" i="0">
                <a:effectLst/>
                <a:latin typeface="Times New Roman" panose="02020603050405020304" pitchFamily="18" charset="0"/>
                <a:cs typeface="Times New Roman" panose="02020603050405020304" pitchFamily="18" charset="0"/>
              </a:rPr>
              <a:t>Population explosion in less developed and developing countries is draining the already scarce resources.</a:t>
            </a:r>
          </a:p>
          <a:p>
            <a:r>
              <a:rPr lang="en-GB" sz="3600" i="0">
                <a:effectLst/>
                <a:latin typeface="Times New Roman" panose="02020603050405020304" pitchFamily="18" charset="0"/>
                <a:cs typeface="Times New Roman" panose="02020603050405020304" pitchFamily="18" charset="0"/>
              </a:rPr>
              <a:t>Recent analysis have revealed that even if the destruction of natural resources ends now, it would take 5-7 mn years for the natural world to recover.</a:t>
            </a:r>
            <a:endParaRPr lang="en-US" sz="3600" i="0">
              <a:effectLst/>
              <a:latin typeface="Times New Roman" panose="02020603050405020304" pitchFamily="18" charset="0"/>
              <a:cs typeface="Times New Roman" panose="02020603050405020304" pitchFamily="18" charset="0"/>
            </a:endParaRPr>
          </a:p>
          <a:p>
            <a:pPr marL="0" indent="0">
              <a:buNone/>
            </a:pPr>
            <a:r>
              <a:rPr lang="en-GB" sz="3600" b="1" i="0">
                <a:effectLst/>
                <a:latin typeface="Times New Roman" panose="02020603050405020304" pitchFamily="18" charset="0"/>
                <a:cs typeface="Times New Roman" panose="02020603050405020304" pitchFamily="18" charset="0"/>
              </a:rPr>
              <a:t>Light Pollution</a:t>
            </a:r>
          </a:p>
          <a:p>
            <a:r>
              <a:rPr lang="en-GB" sz="3600" i="0">
                <a:effectLst/>
                <a:latin typeface="Times New Roman" panose="02020603050405020304" pitchFamily="18" charset="0"/>
                <a:cs typeface="Times New Roman" panose="02020603050405020304" pitchFamily="18" charset="0"/>
              </a:rPr>
              <a:t>The inappropriate or excessive use of artificial light, known as light pollution has serious environmental consequences for humans and wildlife.</a:t>
            </a:r>
          </a:p>
          <a:p>
            <a:r>
              <a:rPr lang="en-GB" sz="3600" i="0">
                <a:effectLst/>
                <a:latin typeface="Times New Roman" panose="02020603050405020304" pitchFamily="18" charset="0"/>
                <a:cs typeface="Times New Roman" panose="02020603050405020304" pitchFamily="18" charset="0"/>
              </a:rPr>
              <a:t>It washes the star light in the night sky, interferes with astronomical research, disrupts ecosystem, has adverse health effects and wastes energy.</a:t>
            </a:r>
            <a:endParaRPr lang="en-US" sz="3600" i="0">
              <a:effectLst/>
              <a:latin typeface="Times New Roman" panose="02020603050405020304" pitchFamily="18" charset="0"/>
              <a:cs typeface="Times New Roman" panose="02020603050405020304" pitchFamily="18" charset="0"/>
            </a:endParaRPr>
          </a:p>
          <a:p>
            <a:r>
              <a:rPr lang="en-GB" sz="3600" i="0">
                <a:effectLst/>
                <a:latin typeface="Times New Roman" panose="02020603050405020304" pitchFamily="18" charset="0"/>
                <a:cs typeface="Times New Roman" panose="02020603050405020304" pitchFamily="18" charset="0"/>
              </a:rPr>
              <a:t>Excessive artificial light leads to adverse behavioural changes in insect and animal population. Artificial light confuses an animal’s natural body cycle, thus also affecting its immune system.</a:t>
            </a:r>
          </a:p>
          <a:p>
            <a:r>
              <a:rPr lang="en-GB" sz="3600" i="0">
                <a:effectLst/>
                <a:latin typeface="Times New Roman" panose="02020603050405020304" pitchFamily="18" charset="0"/>
                <a:cs typeface="Times New Roman" panose="02020603050405020304" pitchFamily="18" charset="0"/>
              </a:rPr>
              <a:t>Light pollution can be tackled by switching off the lights when and where ever necessary.</a:t>
            </a:r>
          </a:p>
          <a:p>
            <a:pPr marL="0" indent="0">
              <a:buNone/>
            </a:pPr>
            <a:endParaRPr lang="en-GB" sz="3600" i="0">
              <a:effectLst/>
              <a:latin typeface="Times New Roman" panose="02020603050405020304" pitchFamily="18" charset="0"/>
              <a:cs typeface="Times New Roman" panose="02020603050405020304" pitchFamily="18" charset="0"/>
            </a:endParaRPr>
          </a:p>
          <a:p>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2525810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C57DED-CAA7-7D44-A62D-3C08EBEE1EC7}"/>
              </a:ext>
            </a:extLst>
          </p:cNvPr>
          <p:cNvSpPr>
            <a:spLocks noGrp="1"/>
          </p:cNvSpPr>
          <p:nvPr>
            <p:ph idx="1"/>
          </p:nvPr>
        </p:nvSpPr>
        <p:spPr>
          <a:xfrm>
            <a:off x="0" y="185553"/>
            <a:ext cx="11912435" cy="6531428"/>
          </a:xfrm>
        </p:spPr>
        <p:txBody>
          <a:bodyPr>
            <a:normAutofit lnSpcReduction="10000"/>
          </a:bodyPr>
          <a:lstStyle/>
          <a:p>
            <a:pPr marL="0" indent="0" fontAlgn="base">
              <a:buNone/>
            </a:pPr>
            <a:r>
              <a:rPr lang="en-GB" sz="3200" b="1">
                <a:solidFill>
                  <a:srgbClr val="000000"/>
                </a:solidFill>
                <a:effectLst/>
                <a:latin typeface="Times New Roman" panose="02020603050405020304" pitchFamily="18" charset="0"/>
                <a:cs typeface="Times New Roman" panose="02020603050405020304" pitchFamily="18" charset="0"/>
              </a:rPr>
              <a:t>Effects of loss of biodiversity are:</a:t>
            </a:r>
            <a:endParaRPr lang="en-GB" sz="3200" b="0">
              <a:solidFill>
                <a:srgbClr val="929292"/>
              </a:solidFill>
              <a:effectLst/>
              <a:latin typeface="Times New Roman" panose="02020603050405020304" pitchFamily="18" charset="0"/>
              <a:cs typeface="Times New Roman" panose="02020603050405020304" pitchFamily="18" charset="0"/>
            </a:endParaRPr>
          </a:p>
          <a:p>
            <a:pPr marL="0" indent="0" fontAlgn="base">
              <a:buNone/>
            </a:pPr>
            <a:r>
              <a:rPr lang="en-GB" sz="3200" b="0" i="0">
                <a:solidFill>
                  <a:srgbClr val="000000"/>
                </a:solidFill>
                <a:effectLst/>
                <a:latin typeface="Times New Roman" panose="02020603050405020304" pitchFamily="18" charset="0"/>
                <a:cs typeface="Times New Roman" panose="02020603050405020304" pitchFamily="18" charset="0"/>
              </a:rPr>
              <a:t>• The loss of biodiversity leads to depletion of genetic diversity.</a:t>
            </a:r>
            <a:br>
              <a:rPr lang="en-GB" sz="3200" b="0" i="0">
                <a:solidFill>
                  <a:srgbClr val="929292"/>
                </a:solidFill>
                <a:effectLst/>
                <a:latin typeface="Times New Roman" panose="02020603050405020304" pitchFamily="18" charset="0"/>
                <a:cs typeface="Times New Roman" panose="02020603050405020304" pitchFamily="18" charset="0"/>
              </a:rPr>
            </a:br>
            <a:r>
              <a:rPr lang="en-GB" sz="3200" b="0" i="0">
                <a:solidFill>
                  <a:srgbClr val="000000"/>
                </a:solidFill>
                <a:effectLst/>
                <a:latin typeface="Times New Roman" panose="02020603050405020304" pitchFamily="18" charset="0"/>
                <a:cs typeface="Times New Roman" panose="02020603050405020304" pitchFamily="18" charset="0"/>
              </a:rPr>
              <a:t>• The loss of both genetic and ecosystem diversities result in a loss of cultural diversity.</a:t>
            </a:r>
            <a:br>
              <a:rPr lang="en-GB" sz="3200" b="0" i="0">
                <a:solidFill>
                  <a:srgbClr val="929292"/>
                </a:solidFill>
                <a:effectLst/>
                <a:latin typeface="Times New Roman" panose="02020603050405020304" pitchFamily="18" charset="0"/>
                <a:cs typeface="Times New Roman" panose="02020603050405020304" pitchFamily="18" charset="0"/>
              </a:rPr>
            </a:br>
            <a:r>
              <a:rPr lang="en-GB" sz="3200" b="0" i="0">
                <a:solidFill>
                  <a:srgbClr val="000000"/>
                </a:solidFill>
                <a:effectLst/>
                <a:latin typeface="Times New Roman" panose="02020603050405020304" pitchFamily="18" charset="0"/>
                <a:cs typeface="Times New Roman" panose="02020603050405020304" pitchFamily="18" charset="0"/>
              </a:rPr>
              <a:t>• The alteration of the habitat results in mass extinction of particularly the endemic species.</a:t>
            </a:r>
            <a:br>
              <a:rPr lang="en-GB" sz="3200" b="0" i="0">
                <a:solidFill>
                  <a:srgbClr val="929292"/>
                </a:solidFill>
                <a:effectLst/>
                <a:latin typeface="Times New Roman" panose="02020603050405020304" pitchFamily="18" charset="0"/>
                <a:cs typeface="Times New Roman" panose="02020603050405020304" pitchFamily="18" charset="0"/>
              </a:rPr>
            </a:br>
            <a:r>
              <a:rPr lang="en-GB" sz="3200" b="0" i="0">
                <a:solidFill>
                  <a:srgbClr val="000000"/>
                </a:solidFill>
                <a:effectLst/>
                <a:latin typeface="Times New Roman" panose="02020603050405020304" pitchFamily="18" charset="0"/>
                <a:cs typeface="Times New Roman" panose="02020603050405020304" pitchFamily="18" charset="0"/>
              </a:rPr>
              <a:t>• The loss of a species can have deleterious effects on the remaining species in an ecosystem which lead to breakdown of biodiversity.</a:t>
            </a:r>
            <a:br>
              <a:rPr lang="en-GB" sz="3200" b="0" i="0">
                <a:solidFill>
                  <a:srgbClr val="929292"/>
                </a:solidFill>
                <a:effectLst/>
                <a:latin typeface="Times New Roman" panose="02020603050405020304" pitchFamily="18" charset="0"/>
                <a:cs typeface="Times New Roman" panose="02020603050405020304" pitchFamily="18" charset="0"/>
              </a:rPr>
            </a:br>
            <a:r>
              <a:rPr lang="en-GB" sz="3200" b="0" i="0">
                <a:solidFill>
                  <a:srgbClr val="000000"/>
                </a:solidFill>
                <a:effectLst/>
                <a:latin typeface="Times New Roman" panose="02020603050405020304" pitchFamily="18" charset="0"/>
                <a:cs typeface="Times New Roman" panose="02020603050405020304" pitchFamily="18" charset="0"/>
              </a:rPr>
              <a:t>• Reduced biodiversity means millions of people face a future where food supplies are more vulnerable to pests and disease and where water is in irregular or short supply.</a:t>
            </a:r>
            <a:br>
              <a:rPr lang="en-GB" sz="3200" b="0" i="0">
                <a:solidFill>
                  <a:srgbClr val="929292"/>
                </a:solidFill>
                <a:effectLst/>
                <a:latin typeface="Times New Roman" panose="02020603050405020304" pitchFamily="18" charset="0"/>
                <a:cs typeface="Times New Roman" panose="02020603050405020304" pitchFamily="18" charset="0"/>
              </a:rPr>
            </a:br>
            <a:r>
              <a:rPr lang="en-GB" sz="3200" b="0" i="0">
                <a:solidFill>
                  <a:srgbClr val="000000"/>
                </a:solidFill>
                <a:effectLst/>
                <a:latin typeface="Times New Roman" panose="02020603050405020304" pitchFamily="18" charset="0"/>
                <a:cs typeface="Times New Roman" panose="02020603050405020304" pitchFamily="18" charset="0"/>
              </a:rPr>
              <a:t>• The loss of plant species also means the loss of unknown economic potential, as extinct plants can hardly be harvested for food crops, fibers, medicines, and other products that forests, especially rainforests, provide</a:t>
            </a:r>
            <a:r>
              <a:rPr lang="en-GB" b="0" i="0">
                <a:solidFill>
                  <a:srgbClr val="000000"/>
                </a:solidFill>
                <a:effectLst/>
                <a:latin typeface="inherit"/>
              </a:rPr>
              <a:t>.</a:t>
            </a:r>
            <a:endParaRPr lang="en-GB" b="0" i="0">
              <a:solidFill>
                <a:srgbClr val="929292"/>
              </a:solidFill>
              <a:effectLst/>
              <a:latin typeface="Open Sans" panose="020B0606030504020204" pitchFamily="34" charset="0"/>
            </a:endParaRPr>
          </a:p>
        </p:txBody>
      </p:sp>
    </p:spTree>
    <p:extLst>
      <p:ext uri="{BB962C8B-B14F-4D97-AF65-F5344CB8AC3E}">
        <p14:creationId xmlns:p14="http://schemas.microsoft.com/office/powerpoint/2010/main" val="33716579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17</Slides>
  <Notes>0</Notes>
  <HiddenSlides>0</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4</cp:revision>
  <dcterms:created xsi:type="dcterms:W3CDTF">2021-06-11T06:04:45Z</dcterms:created>
  <dcterms:modified xsi:type="dcterms:W3CDTF">2021-06-11T07:36:41Z</dcterms:modified>
</cp:coreProperties>
</file>