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71"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CFD30-6F8B-2B4E-AB45-AD1879E8BE0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3F52185-E727-174A-AEB0-F9666FC42B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E5DAD13-7D51-0541-B700-6DD72AB2D8C1}"/>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5" name="Footer Placeholder 4">
            <a:extLst>
              <a:ext uri="{FF2B5EF4-FFF2-40B4-BE49-F238E27FC236}">
                <a16:creationId xmlns:a16="http://schemas.microsoft.com/office/drawing/2014/main" id="{98F0F2B2-7D2D-F24E-A826-6AD01CDF04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C8F123-3174-4345-8221-05E857B5860C}"/>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4147668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D00FD-5583-764E-8304-5E93211BC16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5F3843A-3A23-5F4C-B239-081917CD1D2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3BBA81E-0848-CD40-B0EF-2CD6308B384A}"/>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5" name="Footer Placeholder 4">
            <a:extLst>
              <a:ext uri="{FF2B5EF4-FFF2-40B4-BE49-F238E27FC236}">
                <a16:creationId xmlns:a16="http://schemas.microsoft.com/office/drawing/2014/main" id="{A5F5EF95-9B1B-D14A-BDB8-3516EA209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54EADF-6204-5449-8C41-C542F02661CB}"/>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1941870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58948B-CE07-674F-8B28-09CC56FD116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B512B78-51D1-264A-9216-7F5C82768CC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403B615-DBAC-724C-9449-C014E988453D}"/>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5" name="Footer Placeholder 4">
            <a:extLst>
              <a:ext uri="{FF2B5EF4-FFF2-40B4-BE49-F238E27FC236}">
                <a16:creationId xmlns:a16="http://schemas.microsoft.com/office/drawing/2014/main" id="{F633690D-B65C-1A43-A464-7CDF5052E8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F7B98F-4DFD-FF40-A32F-237C4838D374}"/>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1276348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9A7C0-C5FD-AA4F-AF7C-A1DA9AA4625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473CC55-BBF9-A840-83B5-23B384ECE58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19B6834-EECD-4243-BCD0-7A39910D03ED}"/>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5" name="Footer Placeholder 4">
            <a:extLst>
              <a:ext uri="{FF2B5EF4-FFF2-40B4-BE49-F238E27FC236}">
                <a16:creationId xmlns:a16="http://schemas.microsoft.com/office/drawing/2014/main" id="{E7E4CC17-E790-7E40-B309-7ECAFD4EED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7DE3D3-72A4-FA4B-BD6C-28EA15F47197}"/>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166855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8AF2A-626C-8548-B163-8E644943CD2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0D7B61B-E4AE-6345-9E40-4DA7595FBE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DD74453-271E-E44B-BEC2-C4E0CD27C5B0}"/>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5" name="Footer Placeholder 4">
            <a:extLst>
              <a:ext uri="{FF2B5EF4-FFF2-40B4-BE49-F238E27FC236}">
                <a16:creationId xmlns:a16="http://schemas.microsoft.com/office/drawing/2014/main" id="{234FB4AE-A5DB-A34D-BFCD-02F5E480ED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C12DDD-C30A-EA4D-8097-0121F21E14F5}"/>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634561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99807-AE62-5C4D-A23F-D4F164A336C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F489B2A-247E-D140-A274-4C60170763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AAA3839-FBEA-9A4E-B3E4-8E7C8315DFB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D30B654-C034-9D42-8E5B-E04A625D8864}"/>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6" name="Footer Placeholder 5">
            <a:extLst>
              <a:ext uri="{FF2B5EF4-FFF2-40B4-BE49-F238E27FC236}">
                <a16:creationId xmlns:a16="http://schemas.microsoft.com/office/drawing/2014/main" id="{BF37F5C8-A9AD-D04F-B7F5-7631BB99DD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21F0F9-4B86-2344-BC22-4907CB0C56E6}"/>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2403197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4EAEB-C324-8445-B0E5-72099929843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ACDF464-5A30-B642-8D0A-EC8792B9B4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6F8C234-D080-834F-B136-1342216524C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7CAC107-2181-5947-A650-5D742E3056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959ACF8-424D-FD47-ACAB-CD6A57D7912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06AD162-86C8-5740-B75E-73A0E098BA98}"/>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8" name="Footer Placeholder 7">
            <a:extLst>
              <a:ext uri="{FF2B5EF4-FFF2-40B4-BE49-F238E27FC236}">
                <a16:creationId xmlns:a16="http://schemas.microsoft.com/office/drawing/2014/main" id="{4F55F1B8-9522-494A-86B9-82DE29AB32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E4A3DF-4F19-EF48-9C17-51136A52F8D1}"/>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652185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AF353-EE88-E24C-A1C9-291DE0E7EA3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78C9F559-8351-3E4D-9BAB-D8C6C5B267E5}"/>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4" name="Footer Placeholder 3">
            <a:extLst>
              <a:ext uri="{FF2B5EF4-FFF2-40B4-BE49-F238E27FC236}">
                <a16:creationId xmlns:a16="http://schemas.microsoft.com/office/drawing/2014/main" id="{E8DBF6D7-3E96-8741-8D1D-065D8B0B43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EB5D02-A957-9F44-B49D-E84EDB8EAF02}"/>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135636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ECD20B-FE6E-234E-BF38-6EBFA0C6057E}"/>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3" name="Footer Placeholder 2">
            <a:extLst>
              <a:ext uri="{FF2B5EF4-FFF2-40B4-BE49-F238E27FC236}">
                <a16:creationId xmlns:a16="http://schemas.microsoft.com/office/drawing/2014/main" id="{7DE8CD55-685F-8D4A-8C6D-E4F7AEC70F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9A9EEB-17AD-4848-9C56-98FED9DAD69C}"/>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469289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BCC42-49B8-AF4E-AC99-A7D2EB8675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BA8B447-BB23-784E-BFD8-96C24DCD4B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D570DA3-DE36-3F49-9DE2-32BDD4FF98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FD1B63D-327E-5F4C-B0A3-D974D153D87B}"/>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6" name="Footer Placeholder 5">
            <a:extLst>
              <a:ext uri="{FF2B5EF4-FFF2-40B4-BE49-F238E27FC236}">
                <a16:creationId xmlns:a16="http://schemas.microsoft.com/office/drawing/2014/main" id="{0FFC7213-1B35-B54B-A1EC-5271D95AE0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1BB86-7B8E-3D4D-BFF9-66C3DBB1B853}"/>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3100195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2B987-AC26-4745-9456-F1F65359408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93190B1-0138-C345-90E3-FCC02C61C4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FC26A0-E1FF-BB4C-AE46-6DEFEE4490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FBE465-0980-1246-A297-D38360C0C770}"/>
              </a:ext>
            </a:extLst>
          </p:cNvPr>
          <p:cNvSpPr>
            <a:spLocks noGrp="1"/>
          </p:cNvSpPr>
          <p:nvPr>
            <p:ph type="dt" sz="half" idx="10"/>
          </p:nvPr>
        </p:nvSpPr>
        <p:spPr/>
        <p:txBody>
          <a:bodyPr/>
          <a:lstStyle/>
          <a:p>
            <a:fld id="{19D05162-72F6-2C40-82AB-916B8BE90A9B}" type="datetimeFigureOut">
              <a:rPr lang="en-US" smtClean="0"/>
              <a:t>6/10/2021</a:t>
            </a:fld>
            <a:endParaRPr lang="en-US"/>
          </a:p>
        </p:txBody>
      </p:sp>
      <p:sp>
        <p:nvSpPr>
          <p:cNvPr id="6" name="Footer Placeholder 5">
            <a:extLst>
              <a:ext uri="{FF2B5EF4-FFF2-40B4-BE49-F238E27FC236}">
                <a16:creationId xmlns:a16="http://schemas.microsoft.com/office/drawing/2014/main" id="{0610F8EA-B85F-674D-9AA1-D94DB16E3F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03188-4EB7-BA4C-870C-9739C28FF6A2}"/>
              </a:ext>
            </a:extLst>
          </p:cNvPr>
          <p:cNvSpPr>
            <a:spLocks noGrp="1"/>
          </p:cNvSpPr>
          <p:nvPr>
            <p:ph type="sldNum" sz="quarter" idx="12"/>
          </p:nvPr>
        </p:nvSpPr>
        <p:spPr/>
        <p:txBody>
          <a:bodyPr/>
          <a:lstStyle/>
          <a:p>
            <a:fld id="{2591AC50-EFD4-B34E-AC17-9E2916CF6ED1}" type="slidenum">
              <a:rPr lang="en-US" smtClean="0"/>
              <a:t>‹#›</a:t>
            </a:fld>
            <a:endParaRPr lang="en-US"/>
          </a:p>
        </p:txBody>
      </p:sp>
    </p:spTree>
    <p:extLst>
      <p:ext uri="{BB962C8B-B14F-4D97-AF65-F5344CB8AC3E}">
        <p14:creationId xmlns:p14="http://schemas.microsoft.com/office/powerpoint/2010/main" val="4258470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F3CE69-A785-9343-96B5-3283EA4665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D98C966-1ECA-7340-91EE-8E06CDBBE6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380D67C-6710-9B4D-A273-20BEA87B65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05162-72F6-2C40-82AB-916B8BE90A9B}" type="datetimeFigureOut">
              <a:rPr lang="en-US" smtClean="0"/>
              <a:t>6/10/2021</a:t>
            </a:fld>
            <a:endParaRPr lang="en-US"/>
          </a:p>
        </p:txBody>
      </p:sp>
      <p:sp>
        <p:nvSpPr>
          <p:cNvPr id="5" name="Footer Placeholder 4">
            <a:extLst>
              <a:ext uri="{FF2B5EF4-FFF2-40B4-BE49-F238E27FC236}">
                <a16:creationId xmlns:a16="http://schemas.microsoft.com/office/drawing/2014/main" id="{170BD1FB-BF68-1E4E-B88F-C511D10CCE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1602BC4-81A9-C241-A750-120AEEC9B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1AC50-EFD4-B34E-AC17-9E2916CF6ED1}" type="slidenum">
              <a:rPr lang="en-US" smtClean="0"/>
              <a:t>‹#›</a:t>
            </a:fld>
            <a:endParaRPr lang="en-US"/>
          </a:p>
        </p:txBody>
      </p:sp>
    </p:spTree>
    <p:extLst>
      <p:ext uri="{BB962C8B-B14F-4D97-AF65-F5344CB8AC3E}">
        <p14:creationId xmlns:p14="http://schemas.microsoft.com/office/powerpoint/2010/main" val="1798181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ADB2D8-CFD0-604B-AF57-C411D488C210}"/>
              </a:ext>
            </a:extLst>
          </p:cNvPr>
          <p:cNvSpPr>
            <a:spLocks noGrp="1"/>
          </p:cNvSpPr>
          <p:nvPr>
            <p:ph type="subTitle" idx="1"/>
          </p:nvPr>
        </p:nvSpPr>
        <p:spPr>
          <a:xfrm>
            <a:off x="1997158" y="581397"/>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p14="http://schemas.microsoft.com/office/powerpoint/2010/main" val="3920790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A0F859-4C75-D04D-A60E-1F77B9CCBEFF}"/>
              </a:ext>
            </a:extLst>
          </p:cNvPr>
          <p:cNvSpPr>
            <a:spLocks noGrp="1"/>
          </p:cNvSpPr>
          <p:nvPr>
            <p:ph idx="1"/>
          </p:nvPr>
        </p:nvSpPr>
        <p:spPr>
          <a:xfrm>
            <a:off x="210293" y="185552"/>
            <a:ext cx="11726882" cy="6672448"/>
          </a:xfrm>
        </p:spPr>
        <p:txBody>
          <a:bodyPr>
            <a:normAutofit lnSpcReduction="10000"/>
          </a:bodyPr>
          <a:lstStyle/>
          <a:p>
            <a:pPr marL="0" indent="0">
              <a:buNone/>
            </a:pPr>
            <a:r>
              <a:rPr lang="en-US" b="1" u="sng"/>
              <a:t>DESERTIFICATION</a:t>
            </a:r>
          </a:p>
          <a:p>
            <a:pPr marL="0" indent="0">
              <a:buNone/>
            </a:pPr>
            <a:r>
              <a:rPr lang="en-GB" sz="3200" i="0">
                <a:effectLst/>
                <a:latin typeface="Times New Roman" panose="02020603050405020304" pitchFamily="18" charset="0"/>
                <a:cs typeface="Times New Roman" panose="02020603050405020304" pitchFamily="18" charset="0"/>
              </a:rPr>
              <a:t>Recently, the World Day to Combat Desertification and Drought was observed on June 17</a:t>
            </a:r>
            <a:r>
              <a:rPr lang="en-GB" sz="3200" i="0" baseline="30000">
                <a:effectLst/>
                <a:latin typeface="Times New Roman" panose="02020603050405020304" pitchFamily="18" charset="0"/>
                <a:cs typeface="Times New Roman" panose="02020603050405020304" pitchFamily="18" charset="0"/>
              </a:rPr>
              <a:t>th</a:t>
            </a:r>
            <a:r>
              <a:rPr lang="en-GB" sz="3200" i="0">
                <a:effectLst/>
                <a:latin typeface="Times New Roman" panose="02020603050405020304" pitchFamily="18" charset="0"/>
                <a:cs typeface="Times New Roman" panose="02020603050405020304" pitchFamily="18" charset="0"/>
              </a:rPr>
              <a:t>. The theme for 2019 is ‘Let’s Grow the Future Together’ to encourage people against depleting the land of its inbuilt resources.</a:t>
            </a:r>
          </a:p>
          <a:p>
            <a:r>
              <a:rPr lang="en-GB" sz="3200" b="1" i="0">
                <a:effectLst/>
                <a:latin typeface="Times New Roman" panose="02020603050405020304" pitchFamily="18" charset="0"/>
                <a:cs typeface="Times New Roman" panose="02020603050405020304" pitchFamily="18" charset="0"/>
              </a:rPr>
              <a:t>What is Desertification</a:t>
            </a:r>
            <a:r>
              <a:rPr lang="en-GB" sz="3200" i="0">
                <a:effectLst/>
                <a:latin typeface="Times New Roman" panose="02020603050405020304" pitchFamily="18" charset="0"/>
                <a:cs typeface="Times New Roman" panose="02020603050405020304" pitchFamily="18" charset="0"/>
              </a:rPr>
              <a:t>?</a:t>
            </a:r>
          </a:p>
          <a:p>
            <a:r>
              <a:rPr lang="en-GB" sz="3200" i="0">
                <a:effectLst/>
                <a:latin typeface="Times New Roman" panose="02020603050405020304" pitchFamily="18" charset="0"/>
                <a:cs typeface="Times New Roman" panose="02020603050405020304" pitchFamily="18" charset="0"/>
              </a:rPr>
              <a:t>Desertification is the process by which the biological productivity of drylands (arid and semiarid lands) is reduced due to natural or manmade factors. It does not mean the expansion of existing deserts.</a:t>
            </a:r>
          </a:p>
          <a:p>
            <a:pPr marL="0" indent="0">
              <a:buNone/>
            </a:pPr>
            <a:r>
              <a:rPr lang="en-GB" sz="3200" b="1" i="0">
                <a:effectLst/>
                <a:latin typeface="Times New Roman" panose="02020603050405020304" pitchFamily="18" charset="0"/>
                <a:cs typeface="Times New Roman" panose="02020603050405020304" pitchFamily="18" charset="0"/>
              </a:rPr>
              <a:t>Causes for Desertification</a:t>
            </a:r>
          </a:p>
          <a:p>
            <a:pPr marL="0" indent="0">
              <a:buNone/>
            </a:pPr>
            <a:r>
              <a:rPr lang="en-GB" sz="3200" b="1" i="0" u="sng">
                <a:effectLst/>
                <a:latin typeface="Times New Roman" panose="02020603050405020304" pitchFamily="18" charset="0"/>
                <a:cs typeface="Times New Roman" panose="02020603050405020304" pitchFamily="18" charset="0"/>
              </a:rPr>
              <a:t>Man-Made Causes:</a:t>
            </a:r>
            <a:endParaRPr lang="en-US" sz="3200" b="1" u="sng">
              <a:latin typeface="Times New Roman" panose="02020603050405020304" pitchFamily="18" charset="0"/>
              <a:cs typeface="Times New Roman" panose="02020603050405020304" pitchFamily="18" charset="0"/>
            </a:endParaRPr>
          </a:p>
          <a:p>
            <a:pPr marL="0" indent="0">
              <a:buNone/>
            </a:pPr>
            <a:r>
              <a:rPr lang="en-GB" sz="3200" b="1" i="0">
                <a:effectLst/>
                <a:latin typeface="Times New Roman" panose="02020603050405020304" pitchFamily="18" charset="0"/>
                <a:cs typeface="Times New Roman" panose="02020603050405020304" pitchFamily="18" charset="0"/>
              </a:rPr>
              <a:t>Overgrazing</a:t>
            </a:r>
            <a:endParaRPr lang="en-US" sz="3200" b="1">
              <a:latin typeface="Times New Roman" panose="02020603050405020304" pitchFamily="18" charset="0"/>
              <a:cs typeface="Times New Roman" panose="02020603050405020304" pitchFamily="18" charset="0"/>
            </a:endParaRPr>
          </a:p>
          <a:p>
            <a:pPr lvl="1"/>
            <a:r>
              <a:rPr lang="en-GB" sz="3200" i="0">
                <a:effectLst/>
                <a:latin typeface="Times New Roman" panose="02020603050405020304" pitchFamily="18" charset="0"/>
                <a:cs typeface="Times New Roman" panose="02020603050405020304" pitchFamily="18" charset="0"/>
              </a:rPr>
              <a:t>It reduces the usefulness, productivity, and biodiversity of the land.India lost 31% of grasslands between 2005 and 2015.</a:t>
            </a:r>
          </a:p>
          <a:p>
            <a:pPr marL="0" indent="0">
              <a:buNone/>
            </a:pPr>
            <a:endParaRPr lang="en-US" b="1" u="sng"/>
          </a:p>
        </p:txBody>
      </p:sp>
    </p:spTree>
    <p:extLst>
      <p:ext uri="{BB962C8B-B14F-4D97-AF65-F5344CB8AC3E}">
        <p14:creationId xmlns:p14="http://schemas.microsoft.com/office/powerpoint/2010/main" val="664874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0DCA17-CAFC-8648-938C-F1A9717BA604}"/>
              </a:ext>
            </a:extLst>
          </p:cNvPr>
          <p:cNvSpPr>
            <a:spLocks noGrp="1"/>
          </p:cNvSpPr>
          <p:nvPr>
            <p:ph idx="1"/>
          </p:nvPr>
        </p:nvSpPr>
        <p:spPr>
          <a:xfrm>
            <a:off x="180605" y="185553"/>
            <a:ext cx="12011395" cy="6358246"/>
          </a:xfrm>
        </p:spPr>
        <p:txBody>
          <a:bodyPr anchor="t">
            <a:noAutofit/>
          </a:bodyPr>
          <a:lstStyle/>
          <a:p>
            <a:pPr marL="0" indent="0">
              <a:buNone/>
            </a:pPr>
            <a:r>
              <a:rPr lang="en-GB" sz="3200" b="1" i="0">
                <a:effectLst/>
                <a:latin typeface="Times New Roman" panose="02020603050405020304" pitchFamily="18" charset="0"/>
                <a:cs typeface="Times New Roman" panose="02020603050405020304" pitchFamily="18" charset="0"/>
              </a:rPr>
              <a:t>Deforestatio</a:t>
            </a:r>
            <a:r>
              <a:rPr lang="en-US" sz="3200" b="1" i="0">
                <a:effectLst/>
                <a:latin typeface="Times New Roman" panose="02020603050405020304" pitchFamily="18" charset="0"/>
                <a:cs typeface="Times New Roman" panose="02020603050405020304" pitchFamily="18" charset="0"/>
              </a:rPr>
              <a:t>n</a:t>
            </a:r>
          </a:p>
          <a:p>
            <a:pPr marL="0" indent="0">
              <a:buNone/>
            </a:pPr>
            <a:r>
              <a:rPr lang="en-GB" sz="3200" b="0" i="0">
                <a:effectLst/>
                <a:latin typeface="Times New Roman" panose="02020603050405020304" pitchFamily="18" charset="0"/>
                <a:cs typeface="Times New Roman" panose="02020603050405020304" pitchFamily="18" charset="0"/>
              </a:rPr>
              <a:t>A forest acts as a </a:t>
            </a:r>
            <a:r>
              <a:rPr lang="en-GB" sz="3200" i="0">
                <a:effectLst/>
                <a:latin typeface="Times New Roman" panose="02020603050405020304" pitchFamily="18" charset="0"/>
                <a:cs typeface="Times New Roman" panose="02020603050405020304" pitchFamily="18" charset="0"/>
              </a:rPr>
              <a:t>carbon sink</a:t>
            </a:r>
            <a:r>
              <a:rPr lang="en-GB" sz="3200" b="1" i="0">
                <a:effectLst/>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Deforestation releases carbon dioxide back into the atmosphere contributing to the greenhouse effect.</a:t>
            </a:r>
            <a:endParaRPr lang="en-US" sz="3200">
              <a:latin typeface="Times New Roman" panose="02020603050405020304" pitchFamily="18" charset="0"/>
              <a:cs typeface="Times New Roman" panose="02020603050405020304" pitchFamily="18" charset="0"/>
            </a:endParaRPr>
          </a:p>
          <a:p>
            <a:pPr marL="0" indent="0">
              <a:buNone/>
            </a:pPr>
            <a:r>
              <a:rPr lang="en-GB" sz="3200" b="1" i="0">
                <a:effectLst/>
                <a:latin typeface="Times New Roman" panose="02020603050405020304" pitchFamily="18" charset="0"/>
                <a:cs typeface="Times New Roman" panose="02020603050405020304" pitchFamily="18" charset="0"/>
              </a:rPr>
              <a:t>Farming Practices</a:t>
            </a:r>
            <a:endParaRPr lang="en-GB" sz="3200" b="0" i="0">
              <a:effectLst/>
              <a:latin typeface="Times New Roman" panose="02020603050405020304" pitchFamily="18" charset="0"/>
              <a:cs typeface="Times New Roman" panose="02020603050405020304" pitchFamily="18" charset="0"/>
            </a:endParaRPr>
          </a:p>
          <a:p>
            <a:pPr lvl="1"/>
            <a:r>
              <a:rPr lang="en-GB" sz="3200" b="0" i="0">
                <a:effectLst/>
                <a:latin typeface="Times New Roman" panose="02020603050405020304" pitchFamily="18" charset="0"/>
                <a:cs typeface="Times New Roman" panose="02020603050405020304" pitchFamily="18" charset="0"/>
              </a:rPr>
              <a:t>Slash and burn agriculture exposes state to soil erosion hazards</a:t>
            </a:r>
          </a:p>
          <a:p>
            <a:pPr marL="457200" lvl="1" indent="0">
              <a:buNone/>
            </a:pPr>
            <a:r>
              <a:rPr lang="en-GB" sz="3200" b="0" i="0">
                <a:effectLst/>
                <a:latin typeface="Times New Roman" panose="02020603050405020304" pitchFamily="18" charset="0"/>
                <a:cs typeface="Times New Roman" panose="02020603050405020304" pitchFamily="18" charset="0"/>
              </a:rPr>
              <a:t>Heavy tilling and overirrigation disturbs mineral composition of the soi</a:t>
            </a:r>
            <a:r>
              <a:rPr lang="en-US" sz="3200">
                <a:latin typeface="Times New Roman" panose="02020603050405020304" pitchFamily="18" charset="0"/>
                <a:cs typeface="Times New Roman" panose="02020603050405020304" pitchFamily="18" charset="0"/>
              </a:rPr>
              <a:t>l.</a:t>
            </a:r>
          </a:p>
          <a:p>
            <a:pPr marL="457200" lvl="1" indent="0">
              <a:buNone/>
            </a:pPr>
            <a:r>
              <a:rPr lang="en-GB" sz="3200" b="1" i="0">
                <a:effectLst/>
                <a:latin typeface="Times New Roman" panose="02020603050405020304" pitchFamily="18" charset="0"/>
                <a:cs typeface="Times New Roman" panose="02020603050405020304" pitchFamily="18" charset="0"/>
              </a:rPr>
              <a:t>Urbanization</a:t>
            </a:r>
            <a:endParaRPr lang="en-GB" sz="3200" b="0" i="0">
              <a:effectLst/>
              <a:latin typeface="Times New Roman" panose="02020603050405020304" pitchFamily="18" charset="0"/>
              <a:cs typeface="Times New Roman" panose="02020603050405020304" pitchFamily="18" charset="0"/>
            </a:endParaRPr>
          </a:p>
          <a:p>
            <a:pPr lvl="1"/>
            <a:r>
              <a:rPr lang="en-GB" sz="3200" b="0" i="0">
                <a:effectLst/>
                <a:latin typeface="Times New Roman" panose="02020603050405020304" pitchFamily="18" charset="0"/>
                <a:cs typeface="Times New Roman" panose="02020603050405020304" pitchFamily="18" charset="0"/>
              </a:rPr>
              <a:t>As urbanization increases, the demand for resources increases drawing more resources and leaving lands that easily succumb to desertification.</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196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204757-7B98-1246-9BA3-EF9716C388B5}"/>
              </a:ext>
            </a:extLst>
          </p:cNvPr>
          <p:cNvSpPr>
            <a:spLocks noGrp="1"/>
          </p:cNvSpPr>
          <p:nvPr>
            <p:ph idx="1"/>
          </p:nvPr>
        </p:nvSpPr>
        <p:spPr>
          <a:xfrm>
            <a:off x="0" y="-123702"/>
            <a:ext cx="12036136" cy="6246916"/>
          </a:xfrm>
        </p:spPr>
        <p:txBody>
          <a:bodyPr>
            <a:noAutofit/>
          </a:bodyPr>
          <a:lstStyle/>
          <a:p>
            <a:pPr marL="457200" lvl="1" indent="0">
              <a:buNone/>
            </a:pPr>
            <a:r>
              <a:rPr lang="en-GB" sz="3200" b="1" i="0">
                <a:effectLst/>
                <a:latin typeface="Times New Roman" panose="02020603050405020304" pitchFamily="18" charset="0"/>
                <a:cs typeface="Times New Roman" panose="02020603050405020304" pitchFamily="18" charset="0"/>
              </a:rPr>
              <a:t>Climate Change</a:t>
            </a:r>
            <a:endParaRPr lang="en-GB" sz="3200" b="0" i="0">
              <a:effectLst/>
              <a:latin typeface="Times New Roman" panose="02020603050405020304" pitchFamily="18" charset="0"/>
              <a:cs typeface="Times New Roman" panose="02020603050405020304" pitchFamily="18" charset="0"/>
            </a:endParaRPr>
          </a:p>
          <a:p>
            <a:pPr lvl="1"/>
            <a:r>
              <a:rPr lang="en-GB" sz="3200" b="0" i="0">
                <a:effectLst/>
                <a:latin typeface="Times New Roman" panose="02020603050405020304" pitchFamily="18" charset="0"/>
                <a:cs typeface="Times New Roman" panose="02020603050405020304" pitchFamily="18" charset="0"/>
              </a:rPr>
              <a:t>It may exacerbate desertification through alteration of spatial and temporal patterns in temperature, rainfall, solar radiation and winds.</a:t>
            </a:r>
            <a:endParaRPr lang="en-US" sz="3200" b="1">
              <a:latin typeface="Times New Roman" panose="02020603050405020304" pitchFamily="18" charset="0"/>
              <a:cs typeface="Times New Roman" panose="02020603050405020304" pitchFamily="18" charset="0"/>
            </a:endParaRPr>
          </a:p>
          <a:p>
            <a:pPr marL="457200" lvl="1" indent="0">
              <a:buNone/>
            </a:pPr>
            <a:r>
              <a:rPr lang="en-GB" sz="3200" b="1" i="0">
                <a:effectLst/>
                <a:latin typeface="Times New Roman" panose="02020603050405020304" pitchFamily="18" charset="0"/>
                <a:cs typeface="Times New Roman" panose="02020603050405020304" pitchFamily="18" charset="0"/>
              </a:rPr>
              <a:t>Overexploitation of Resources</a:t>
            </a:r>
            <a:endParaRPr lang="en-GB" sz="3200" b="0" i="0">
              <a:effectLst/>
              <a:latin typeface="Times New Roman" panose="02020603050405020304" pitchFamily="18" charset="0"/>
              <a:cs typeface="Times New Roman" panose="02020603050405020304" pitchFamily="18" charset="0"/>
            </a:endParaRPr>
          </a:p>
          <a:p>
            <a:pPr lvl="1"/>
            <a:r>
              <a:rPr lang="en-GB" sz="3200" b="0" i="0">
                <a:effectLst/>
                <a:latin typeface="Times New Roman" panose="02020603050405020304" pitchFamily="18" charset="0"/>
                <a:cs typeface="Times New Roman" panose="02020603050405020304" pitchFamily="18" charset="0"/>
              </a:rPr>
              <a:t>Increasing demand for land resources due to issues like</a:t>
            </a:r>
            <a:r>
              <a:rPr lang="en-US" sz="3200" b="0" i="0">
                <a:effectLst/>
                <a:latin typeface="Times New Roman" panose="02020603050405020304" pitchFamily="18" charset="0"/>
                <a:cs typeface="Times New Roman" panose="02020603050405020304" pitchFamily="18" charset="0"/>
              </a:rPr>
              <a:t> </a:t>
            </a:r>
            <a:r>
              <a:rPr lang="en-GB" sz="3200" b="0" i="0">
                <a:effectLst/>
                <a:latin typeface="Times New Roman" panose="02020603050405020304" pitchFamily="18" charset="0"/>
                <a:cs typeface="Times New Roman" panose="02020603050405020304" pitchFamily="18" charset="0"/>
              </a:rPr>
              <a:t>overpopulation leaves land vulnerable to desertification</a:t>
            </a:r>
            <a:endParaRPr lang="en-US" sz="3200" b="1" i="0">
              <a:effectLst/>
              <a:latin typeface="Times New Roman" panose="02020603050405020304" pitchFamily="18" charset="0"/>
              <a:cs typeface="Times New Roman" panose="02020603050405020304" pitchFamily="18" charset="0"/>
            </a:endParaRPr>
          </a:p>
          <a:p>
            <a:r>
              <a:rPr lang="en-GB" sz="3200" b="1" i="0" u="sng">
                <a:effectLst/>
                <a:latin typeface="Times New Roman" panose="02020603050405020304" pitchFamily="18" charset="0"/>
                <a:cs typeface="Times New Roman" panose="02020603050405020304" pitchFamily="18" charset="0"/>
              </a:rPr>
              <a:t>Natural Causes</a:t>
            </a:r>
            <a:r>
              <a:rPr lang="en-GB" sz="3200" b="1" i="0" u="sng">
                <a:effectLst/>
                <a:latin typeface="Roboto" panose="02000000000000000000" pitchFamily="2" charset="0"/>
              </a:rPr>
              <a:t>:</a:t>
            </a:r>
            <a:endParaRPr lang="en-US" sz="3200" b="1" i="0" u="sng">
              <a:effectLst/>
              <a:latin typeface="Roboto" panose="02000000000000000000" pitchFamily="2" charset="0"/>
            </a:endParaRPr>
          </a:p>
          <a:p>
            <a:pPr marL="0" indent="0">
              <a:buNone/>
            </a:pPr>
            <a:r>
              <a:rPr lang="en-GB" sz="3200" b="1" i="0">
                <a:effectLst/>
                <a:latin typeface="Times New Roman" panose="02020603050405020304" pitchFamily="18" charset="0"/>
                <a:cs typeface="Times New Roman" panose="02020603050405020304" pitchFamily="18" charset="0"/>
              </a:rPr>
              <a:t>Natural Disasters</a:t>
            </a:r>
            <a:endParaRPr lang="en-GB" sz="3200" b="0" i="0">
              <a:effectLst/>
              <a:latin typeface="Times New Roman" panose="02020603050405020304" pitchFamily="18" charset="0"/>
              <a:cs typeface="Times New Roman" panose="02020603050405020304" pitchFamily="18" charset="0"/>
            </a:endParaRPr>
          </a:p>
          <a:p>
            <a:pPr lvl="1"/>
            <a:r>
              <a:rPr lang="en-GB" sz="3200" b="0" i="0">
                <a:effectLst/>
                <a:latin typeface="Times New Roman" panose="02020603050405020304" pitchFamily="18" charset="0"/>
                <a:cs typeface="Times New Roman" panose="02020603050405020304" pitchFamily="18" charset="0"/>
              </a:rPr>
              <a:t>Natural Disasters like Floods, Droughts, landslides results into</a:t>
            </a:r>
          </a:p>
          <a:p>
            <a:pPr lvl="2"/>
            <a:r>
              <a:rPr lang="en-GB" sz="3200" b="0" i="0">
                <a:effectLst/>
                <a:latin typeface="Times New Roman" panose="02020603050405020304" pitchFamily="18" charset="0"/>
                <a:cs typeface="Times New Roman" panose="02020603050405020304" pitchFamily="18" charset="0"/>
              </a:rPr>
              <a:t>Water Erosion</a:t>
            </a:r>
          </a:p>
          <a:p>
            <a:pPr lvl="2"/>
            <a:r>
              <a:rPr lang="en-GB" sz="3200" b="0" i="0">
                <a:effectLst/>
                <a:latin typeface="Times New Roman" panose="02020603050405020304" pitchFamily="18" charset="0"/>
                <a:cs typeface="Times New Roman" panose="02020603050405020304" pitchFamily="18" charset="0"/>
              </a:rPr>
              <a:t>Displacement of fertile soil.</a:t>
            </a:r>
          </a:p>
          <a:p>
            <a:pPr marL="0" indent="0">
              <a:buNone/>
            </a:pPr>
            <a:r>
              <a:rPr lang="en-GB" sz="3200" b="1" i="0">
                <a:effectLst/>
                <a:latin typeface="Times New Roman" panose="02020603050405020304" pitchFamily="18" charset="0"/>
                <a:cs typeface="Times New Roman" panose="02020603050405020304" pitchFamily="18" charset="0"/>
              </a:rPr>
              <a:t>Water erosion</a:t>
            </a:r>
            <a:endParaRPr lang="en-GB" sz="3200" b="0" i="0">
              <a:effectLst/>
              <a:latin typeface="Times New Roman" panose="02020603050405020304" pitchFamily="18" charset="0"/>
              <a:cs typeface="Times New Roman" panose="02020603050405020304" pitchFamily="18" charset="0"/>
            </a:endParaRPr>
          </a:p>
          <a:p>
            <a:pPr lvl="1"/>
            <a:r>
              <a:rPr lang="en-GB" sz="3200" b="0" i="0">
                <a:effectLst/>
                <a:latin typeface="Times New Roman" panose="02020603050405020304" pitchFamily="18" charset="0"/>
                <a:cs typeface="Times New Roman" panose="02020603050405020304" pitchFamily="18" charset="0"/>
              </a:rPr>
              <a:t>It results into Badland Topography which itself is an initial stage of desertification.</a:t>
            </a:r>
          </a:p>
          <a:p>
            <a:pPr marL="0" indent="0">
              <a:buNone/>
            </a:pPr>
            <a:endParaRPr lang="en-GB" sz="2800" b="0" i="0">
              <a:solidFill>
                <a:srgbClr val="474747"/>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466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BE5B1B-F8D1-0046-A862-1C6FB3B25403}"/>
              </a:ext>
            </a:extLst>
          </p:cNvPr>
          <p:cNvSpPr>
            <a:spLocks noGrp="1"/>
          </p:cNvSpPr>
          <p:nvPr>
            <p:ph idx="1"/>
          </p:nvPr>
        </p:nvSpPr>
        <p:spPr>
          <a:xfrm>
            <a:off x="173182" y="0"/>
            <a:ext cx="11652662" cy="6481947"/>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Wind Erosion</a:t>
            </a:r>
            <a:endParaRPr lang="en-GB" sz="3200" b="0" i="0">
              <a:effectLst/>
              <a:latin typeface="Times New Roman" panose="02020603050405020304" pitchFamily="18" charset="0"/>
              <a:cs typeface="Times New Roman" panose="02020603050405020304" pitchFamily="18" charset="0"/>
            </a:endParaRPr>
          </a:p>
          <a:p>
            <a:pPr lvl="1"/>
            <a:r>
              <a:rPr lang="en-GB" sz="3200" b="0" i="0">
                <a:effectLst/>
                <a:latin typeface="Times New Roman" panose="02020603050405020304" pitchFamily="18" charset="0"/>
                <a:cs typeface="Times New Roman" panose="02020603050405020304" pitchFamily="18" charset="0"/>
              </a:rPr>
              <a:t>Sand encroachment by wind reduces fertility of the soil making the land susceptible to desertification</a:t>
            </a:r>
            <a:endParaRPr lang="en-US" sz="3200" b="1">
              <a:latin typeface="Times New Roman" panose="02020603050405020304" pitchFamily="18" charset="0"/>
              <a:cs typeface="Times New Roman" panose="02020603050405020304" pitchFamily="18" charset="0"/>
            </a:endParaRPr>
          </a:p>
          <a:p>
            <a:r>
              <a:rPr lang="en-GB" sz="3200" b="1" i="0">
                <a:effectLst/>
                <a:latin typeface="Times New Roman" panose="02020603050405020304" pitchFamily="18" charset="0"/>
                <a:cs typeface="Times New Roman" panose="02020603050405020304" pitchFamily="18" charset="0"/>
              </a:rPr>
              <a:t>Impacts of Desertification</a:t>
            </a:r>
          </a:p>
          <a:p>
            <a:r>
              <a:rPr lang="en-GB" sz="3200" b="1" i="0" u="sng">
                <a:effectLst/>
                <a:latin typeface="Times New Roman" panose="02020603050405020304" pitchFamily="18" charset="0"/>
                <a:cs typeface="Times New Roman" panose="02020603050405020304" pitchFamily="18" charset="0"/>
              </a:rPr>
              <a:t>Environmental impacts:</a:t>
            </a:r>
          </a:p>
          <a:p>
            <a:pPr lvl="1"/>
            <a:r>
              <a:rPr lang="en-GB" sz="3200" b="0" i="0">
                <a:effectLst/>
                <a:latin typeface="Times New Roman" panose="02020603050405020304" pitchFamily="18" charset="0"/>
                <a:cs typeface="Times New Roman" panose="02020603050405020304" pitchFamily="18" charset="0"/>
              </a:rPr>
              <a:t>Destruction of Vegetation</a:t>
            </a:r>
          </a:p>
          <a:p>
            <a:pPr lvl="1"/>
            <a:r>
              <a:rPr lang="en-GB" sz="3200" b="0" i="0">
                <a:effectLst/>
                <a:latin typeface="Times New Roman" panose="02020603050405020304" pitchFamily="18" charset="0"/>
                <a:cs typeface="Times New Roman" panose="02020603050405020304" pitchFamily="18" charset="0"/>
              </a:rPr>
              <a:t>Soil infertility</a:t>
            </a:r>
          </a:p>
          <a:p>
            <a:pPr lvl="1"/>
            <a:r>
              <a:rPr lang="en-GB" sz="3200" b="0" i="0">
                <a:effectLst/>
                <a:latin typeface="Times New Roman" panose="02020603050405020304" pitchFamily="18" charset="0"/>
                <a:cs typeface="Times New Roman" panose="02020603050405020304" pitchFamily="18" charset="0"/>
              </a:rPr>
              <a:t>Increased soil erosion</a:t>
            </a:r>
          </a:p>
          <a:p>
            <a:pPr lvl="1"/>
            <a:r>
              <a:rPr lang="en-GB" sz="3200" b="0" i="0">
                <a:effectLst/>
                <a:latin typeface="Times New Roman" panose="02020603050405020304" pitchFamily="18" charset="0"/>
                <a:cs typeface="Times New Roman" panose="02020603050405020304" pitchFamily="18" charset="0"/>
              </a:rPr>
              <a:t>Increased vulnerability to natural disasters</a:t>
            </a:r>
          </a:p>
          <a:p>
            <a:pPr lvl="1"/>
            <a:r>
              <a:rPr lang="en-GB" sz="3200" b="0" i="0">
                <a:effectLst/>
                <a:latin typeface="Times New Roman" panose="02020603050405020304" pitchFamily="18" charset="0"/>
                <a:cs typeface="Times New Roman" panose="02020603050405020304" pitchFamily="18" charset="0"/>
              </a:rPr>
              <a:t>Land degradation</a:t>
            </a:r>
          </a:p>
          <a:p>
            <a:pPr lvl="1"/>
            <a:r>
              <a:rPr lang="en-GB" sz="3200" b="0" i="0">
                <a:effectLst/>
                <a:latin typeface="Times New Roman" panose="02020603050405020304" pitchFamily="18" charset="0"/>
                <a:cs typeface="Times New Roman" panose="02020603050405020304" pitchFamily="18" charset="0"/>
              </a:rPr>
              <a:t>Water pollution</a:t>
            </a:r>
          </a:p>
          <a:p>
            <a:pPr lvl="1"/>
            <a:r>
              <a:rPr lang="en-GB" sz="3200" b="0" i="0">
                <a:effectLst/>
                <a:latin typeface="Times New Roman" panose="02020603050405020304" pitchFamily="18" charset="0"/>
                <a:cs typeface="Times New Roman" panose="02020603050405020304" pitchFamily="18" charset="0"/>
              </a:rPr>
              <a:t>Loss of biodiversity &amp; extinction of species</a:t>
            </a:r>
          </a:p>
        </p:txBody>
      </p:sp>
    </p:spTree>
    <p:extLst>
      <p:ext uri="{BB962C8B-B14F-4D97-AF65-F5344CB8AC3E}">
        <p14:creationId xmlns:p14="http://schemas.microsoft.com/office/powerpoint/2010/main" val="4003197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488FE2-733C-2B4B-8824-496954614FF6}"/>
              </a:ext>
            </a:extLst>
          </p:cNvPr>
          <p:cNvSpPr>
            <a:spLocks noGrp="1"/>
          </p:cNvSpPr>
          <p:nvPr>
            <p:ph idx="1"/>
          </p:nvPr>
        </p:nvSpPr>
        <p:spPr>
          <a:xfrm>
            <a:off x="235032" y="259772"/>
            <a:ext cx="11553702" cy="6395357"/>
          </a:xfrm>
        </p:spPr>
        <p:txBody>
          <a:bodyPr>
            <a:normAutofit fontScale="92500" lnSpcReduction="20000"/>
          </a:bodyPr>
          <a:lstStyle/>
          <a:p>
            <a:r>
              <a:rPr lang="en-GB" sz="3600" b="1" i="0" u="sng">
                <a:effectLst/>
                <a:latin typeface="Times New Roman" panose="02020603050405020304" pitchFamily="18" charset="0"/>
                <a:cs typeface="Times New Roman" panose="02020603050405020304" pitchFamily="18" charset="0"/>
              </a:rPr>
              <a:t>Economical impacts:</a:t>
            </a:r>
          </a:p>
          <a:p>
            <a:pPr lvl="1"/>
            <a:r>
              <a:rPr lang="en-GB" sz="3600" b="0" i="0">
                <a:effectLst/>
                <a:latin typeface="Times New Roman" panose="02020603050405020304" pitchFamily="18" charset="0"/>
                <a:cs typeface="Times New Roman" panose="02020603050405020304" pitchFamily="18" charset="0"/>
              </a:rPr>
              <a:t>Increased occurrences of natural hazards like,</a:t>
            </a:r>
          </a:p>
          <a:p>
            <a:pPr lvl="2"/>
            <a:r>
              <a:rPr lang="en-GB" sz="3600" b="0" i="0">
                <a:effectLst/>
                <a:latin typeface="Times New Roman" panose="02020603050405020304" pitchFamily="18" charset="0"/>
                <a:cs typeface="Times New Roman" panose="02020603050405020304" pitchFamily="18" charset="0"/>
              </a:rPr>
              <a:t>Floods</a:t>
            </a:r>
          </a:p>
          <a:p>
            <a:pPr lvl="2"/>
            <a:r>
              <a:rPr lang="en-GB" sz="3600" b="0" i="0">
                <a:effectLst/>
                <a:latin typeface="Times New Roman" panose="02020603050405020304" pitchFamily="18" charset="0"/>
                <a:cs typeface="Times New Roman" panose="02020603050405020304" pitchFamily="18" charset="0"/>
              </a:rPr>
              <a:t>Landslides</a:t>
            </a:r>
          </a:p>
          <a:p>
            <a:pPr lvl="2"/>
            <a:r>
              <a:rPr lang="en-GB" sz="3600" b="0" i="0">
                <a:effectLst/>
                <a:latin typeface="Times New Roman" panose="02020603050405020304" pitchFamily="18" charset="0"/>
                <a:cs typeface="Times New Roman" panose="02020603050405020304" pitchFamily="18" charset="0"/>
              </a:rPr>
              <a:t>Draughts</a:t>
            </a:r>
            <a:endParaRPr lang="en-US" sz="3600" b="0" i="0">
              <a:effectLst/>
              <a:latin typeface="Times New Roman" panose="02020603050405020304" pitchFamily="18" charset="0"/>
              <a:cs typeface="Times New Roman" panose="02020603050405020304" pitchFamily="18" charset="0"/>
            </a:endParaRPr>
          </a:p>
          <a:p>
            <a:pPr lvl="1"/>
            <a:r>
              <a:rPr lang="en-GB" sz="3600" b="0" i="0">
                <a:effectLst/>
                <a:latin typeface="Times New Roman" panose="02020603050405020304" pitchFamily="18" charset="0"/>
                <a:cs typeface="Times New Roman" panose="02020603050405020304" pitchFamily="18" charset="0"/>
              </a:rPr>
              <a:t>Threatens agricultural productivity.</a:t>
            </a:r>
          </a:p>
          <a:p>
            <a:pPr lvl="1"/>
            <a:r>
              <a:rPr lang="en-GB" sz="3600" b="0" i="0">
                <a:effectLst/>
                <a:latin typeface="Times New Roman" panose="02020603050405020304" pitchFamily="18" charset="0"/>
                <a:cs typeface="Times New Roman" panose="02020603050405020304" pitchFamily="18" charset="0"/>
              </a:rPr>
              <a:t>Repercussive impacts increase poverty.</a:t>
            </a:r>
          </a:p>
          <a:p>
            <a:pPr lvl="1"/>
            <a:r>
              <a:rPr lang="en-GB" sz="3600" b="0" i="0">
                <a:effectLst/>
                <a:latin typeface="Times New Roman" panose="02020603050405020304" pitchFamily="18" charset="0"/>
                <a:cs typeface="Times New Roman" panose="02020603050405020304" pitchFamily="18" charset="0"/>
              </a:rPr>
              <a:t>Overall productivity of the economy decreases</a:t>
            </a:r>
            <a:endParaRPr lang="en-US" sz="3600" b="0" i="0">
              <a:effectLst/>
              <a:latin typeface="Times New Roman" panose="02020603050405020304" pitchFamily="18" charset="0"/>
              <a:cs typeface="Times New Roman" panose="02020603050405020304" pitchFamily="18" charset="0"/>
            </a:endParaRPr>
          </a:p>
          <a:p>
            <a:r>
              <a:rPr lang="en-GB" sz="3600" b="1" i="0" u="sng">
                <a:effectLst/>
                <a:latin typeface="Times New Roman" panose="02020603050405020304" pitchFamily="18" charset="0"/>
                <a:cs typeface="Times New Roman" panose="02020603050405020304" pitchFamily="18" charset="0"/>
              </a:rPr>
              <a:t>Social Impacts:</a:t>
            </a:r>
          </a:p>
          <a:p>
            <a:pPr lvl="1"/>
            <a:r>
              <a:rPr lang="en-GB" sz="3600" b="0" i="0">
                <a:effectLst/>
                <a:latin typeface="Times New Roman" panose="02020603050405020304" pitchFamily="18" charset="0"/>
                <a:cs typeface="Times New Roman" panose="02020603050405020304" pitchFamily="18" charset="0"/>
              </a:rPr>
              <a:t>Rise of famine, poverty, social conflicts</a:t>
            </a:r>
          </a:p>
          <a:p>
            <a:pPr lvl="1"/>
            <a:r>
              <a:rPr lang="en-GB" sz="3600" b="0" i="0">
                <a:effectLst/>
                <a:latin typeface="Times New Roman" panose="02020603050405020304" pitchFamily="18" charset="0"/>
                <a:cs typeface="Times New Roman" panose="02020603050405020304" pitchFamily="18" charset="0"/>
              </a:rPr>
              <a:t>Forces mass migrations i.e. environmental migration.</a:t>
            </a:r>
          </a:p>
          <a:p>
            <a:pPr lvl="1"/>
            <a:r>
              <a:rPr lang="en-GB" sz="3600" b="0" i="0">
                <a:effectLst/>
                <a:latin typeface="Times New Roman" panose="02020603050405020304" pitchFamily="18" charset="0"/>
                <a:cs typeface="Times New Roman" panose="02020603050405020304" pitchFamily="18" charset="0"/>
              </a:rPr>
              <a:t>Food Security Issues</a:t>
            </a:r>
          </a:p>
          <a:p>
            <a:r>
              <a:rPr lang="en-GB" sz="3600" b="1" i="0" u="sng">
                <a:effectLst/>
                <a:latin typeface="Times New Roman" panose="02020603050405020304" pitchFamily="18" charset="0"/>
                <a:cs typeface="Times New Roman" panose="02020603050405020304" pitchFamily="18" charset="0"/>
              </a:rPr>
              <a:t>Political Impacts:</a:t>
            </a:r>
          </a:p>
          <a:p>
            <a:pPr lvl="1"/>
            <a:r>
              <a:rPr lang="en-GB" sz="3600" b="0" i="0">
                <a:effectLst/>
                <a:latin typeface="Times New Roman" panose="02020603050405020304" pitchFamily="18" charset="0"/>
                <a:cs typeface="Times New Roman" panose="02020603050405020304" pitchFamily="18" charset="0"/>
              </a:rPr>
              <a:t>Repercussive impacts also lead to political instability</a:t>
            </a:r>
            <a:endParaRPr lang="en-US" sz="3600" b="0" i="0">
              <a:effectLst/>
              <a:latin typeface="Times New Roman" panose="02020603050405020304" pitchFamily="18" charset="0"/>
              <a:cs typeface="Times New Roman" panose="02020603050405020304" pitchFamily="18" charset="0"/>
            </a:endParaRPr>
          </a:p>
          <a:p>
            <a:pPr lvl="1"/>
            <a:endParaRPr lang="en-GB" sz="3600" b="0" i="0">
              <a:effectLst/>
              <a:latin typeface="Times New Roman" panose="02020603050405020304" pitchFamily="18" charset="0"/>
              <a:cs typeface="Times New Roman" panose="02020603050405020304" pitchFamily="18" charset="0"/>
            </a:endParaRPr>
          </a:p>
          <a:p>
            <a:pPr lvl="1"/>
            <a:endParaRPr lang="en-US"/>
          </a:p>
        </p:txBody>
      </p:sp>
    </p:spTree>
    <p:extLst>
      <p:ext uri="{BB962C8B-B14F-4D97-AF65-F5344CB8AC3E}">
        <p14:creationId xmlns:p14="http://schemas.microsoft.com/office/powerpoint/2010/main" val="1926732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F9C1E4-6EBF-7D43-AEF5-80F5F724DB33}"/>
              </a:ext>
            </a:extLst>
          </p:cNvPr>
          <p:cNvSpPr>
            <a:spLocks noGrp="1"/>
          </p:cNvSpPr>
          <p:nvPr>
            <p:ph idx="1"/>
          </p:nvPr>
        </p:nvSpPr>
        <p:spPr>
          <a:xfrm>
            <a:off x="136070" y="-105146"/>
            <a:ext cx="12055929" cy="6686055"/>
          </a:xfrm>
        </p:spPr>
        <p:txBody>
          <a:bodyPr>
            <a:normAutofit fontScale="25000" lnSpcReduction="20000"/>
          </a:bodyPr>
          <a:lstStyle/>
          <a:p>
            <a:endParaRPr lang="en-US" b="1" i="0">
              <a:solidFill>
                <a:srgbClr val="474747"/>
              </a:solidFill>
              <a:effectLst/>
              <a:latin typeface="Roboto" panose="02000000000000000000" pitchFamily="2" charset="0"/>
            </a:endParaRPr>
          </a:p>
          <a:p>
            <a:r>
              <a:rPr lang="en-GB" sz="9800" b="1" i="0">
                <a:effectLst/>
                <a:latin typeface="Times New Roman" panose="02020603050405020304" pitchFamily="18" charset="0"/>
                <a:cs typeface="Times New Roman" panose="02020603050405020304" pitchFamily="18" charset="0"/>
              </a:rPr>
              <a:t>Global Efforts to Prevent Desertification</a:t>
            </a:r>
          </a:p>
          <a:p>
            <a:r>
              <a:rPr lang="en-GB" sz="9800" i="0">
                <a:effectLst/>
                <a:latin typeface="Times New Roman" panose="02020603050405020304" pitchFamily="18" charset="0"/>
                <a:cs typeface="Times New Roman" panose="02020603050405020304" pitchFamily="18" charset="0"/>
              </a:rPr>
              <a:t>The Bonn Challenge: To bring 150 million hectares of the world’s deforested and degraded land into restoration by 2020, and 350 million hectares by 2030.</a:t>
            </a:r>
          </a:p>
          <a:p>
            <a:r>
              <a:rPr lang="en-GB" sz="9800" i="0">
                <a:effectLst/>
                <a:latin typeface="Times New Roman" panose="02020603050405020304" pitchFamily="18" charset="0"/>
                <a:cs typeface="Times New Roman" panose="02020603050405020304" pitchFamily="18" charset="0"/>
              </a:rPr>
              <a:t>Goal 15 of Sustainable Development Goals (SDG), 2030: It declares that “we are determined to protect the planet from degradation, including through sustainable consumption and production.”</a:t>
            </a:r>
            <a:endParaRPr lang="en-US" sz="9800" i="0">
              <a:effectLst/>
              <a:latin typeface="Times New Roman" panose="02020603050405020304" pitchFamily="18" charset="0"/>
              <a:cs typeface="Times New Roman" panose="02020603050405020304" pitchFamily="18" charset="0"/>
            </a:endParaRPr>
          </a:p>
          <a:p>
            <a:r>
              <a:rPr lang="en-GB" sz="9800" i="0">
                <a:effectLst/>
                <a:latin typeface="Times New Roman" panose="02020603050405020304" pitchFamily="18" charset="0"/>
                <a:cs typeface="Times New Roman" panose="02020603050405020304" pitchFamily="18" charset="0"/>
              </a:rPr>
              <a:t>United Nations Convention to Combat Desertification (UNCCD): It was established in 1994, the sole legally binding international agreement linking environment and development to sustainable land management.</a:t>
            </a:r>
          </a:p>
          <a:p>
            <a:r>
              <a:rPr lang="en-GB" sz="9800" i="0">
                <a:effectLst/>
                <a:latin typeface="Times New Roman" panose="02020603050405020304" pitchFamily="18" charset="0"/>
                <a:cs typeface="Times New Roman" panose="02020603050405020304" pitchFamily="18" charset="0"/>
              </a:rPr>
              <a:t>The World Day to Combat Desertification and Drought is observed every year on 17</a:t>
            </a:r>
            <a:r>
              <a:rPr lang="en-GB" sz="9800" i="0" strike="sngStrike" baseline="30000">
                <a:effectLst/>
                <a:latin typeface="Times New Roman" panose="02020603050405020304" pitchFamily="18" charset="0"/>
                <a:cs typeface="Times New Roman" panose="02020603050405020304" pitchFamily="18" charset="0"/>
              </a:rPr>
              <a:t>th</a:t>
            </a:r>
            <a:r>
              <a:rPr lang="en-GB" sz="9800" i="0">
                <a:effectLst/>
                <a:latin typeface="Times New Roman" panose="02020603050405020304" pitchFamily="18" charset="0"/>
                <a:cs typeface="Times New Roman" panose="02020603050405020304" pitchFamily="18" charset="0"/>
              </a:rPr>
              <a:t> June.</a:t>
            </a:r>
          </a:p>
          <a:p>
            <a:r>
              <a:rPr lang="en-GB" sz="9800" i="0">
                <a:effectLst/>
                <a:latin typeface="Times New Roman" panose="02020603050405020304" pitchFamily="18" charset="0"/>
                <a:cs typeface="Times New Roman" panose="02020603050405020304" pitchFamily="18" charset="0"/>
              </a:rPr>
              <a:t>Great Green Wall: Initiative by Global Environment Facility (GEF), where eleven countries in Sahel-Saharan Africa have focused efforts to fight against land degradation and revive native plant life to the landscap</a:t>
            </a:r>
            <a:endParaRPr lang="en-US" sz="9800" i="0">
              <a:effectLst/>
              <a:latin typeface="Times New Roman" panose="02020603050405020304" pitchFamily="18" charset="0"/>
              <a:cs typeface="Times New Roman" panose="02020603050405020304" pitchFamily="18" charset="0"/>
            </a:endParaRPr>
          </a:p>
          <a:p>
            <a:r>
              <a:rPr lang="en-GB" sz="9800" b="1" i="0">
                <a:effectLst/>
                <a:latin typeface="Times New Roman" panose="02020603050405020304" pitchFamily="18" charset="0"/>
                <a:cs typeface="Times New Roman" panose="02020603050405020304" pitchFamily="18" charset="0"/>
              </a:rPr>
              <a:t>Steps To Be Taken</a:t>
            </a:r>
          </a:p>
          <a:p>
            <a:pPr marL="0" indent="0">
              <a:buNone/>
            </a:pPr>
            <a:r>
              <a:rPr lang="en-GB" sz="9800" i="0">
                <a:effectLst/>
                <a:latin typeface="Times New Roman" panose="02020603050405020304" pitchFamily="18" charset="0"/>
                <a:cs typeface="Times New Roman" panose="02020603050405020304" pitchFamily="18" charset="0"/>
              </a:rPr>
              <a:t>Sustainable Land Use</a:t>
            </a:r>
          </a:p>
          <a:p>
            <a:pPr marL="0" indent="0">
              <a:buNone/>
            </a:pPr>
            <a:r>
              <a:rPr lang="en-GB" sz="9800" i="0">
                <a:effectLst/>
                <a:latin typeface="Times New Roman" panose="02020603050405020304" pitchFamily="18" charset="0"/>
                <a:cs typeface="Times New Roman" panose="02020603050405020304" pitchFamily="18" charset="0"/>
              </a:rPr>
              <a:t>Protection of vegetative cover which would prevent soil erosion</a:t>
            </a:r>
          </a:p>
          <a:p>
            <a:pPr marL="0" indent="0">
              <a:buNone/>
            </a:pPr>
            <a:r>
              <a:rPr lang="en-GB" sz="9800" i="0">
                <a:effectLst/>
                <a:latin typeface="Times New Roman" panose="02020603050405020304" pitchFamily="18" charset="0"/>
                <a:cs typeface="Times New Roman" panose="02020603050405020304" pitchFamily="18" charset="0"/>
              </a:rPr>
              <a:t>Alternative Farming and Industrial Techniques</a:t>
            </a: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2586507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8964D-A48A-CF42-9615-26BF5D4FCF45}"/>
              </a:ext>
            </a:extLst>
          </p:cNvPr>
          <p:cNvSpPr>
            <a:spLocks noGrp="1"/>
          </p:cNvSpPr>
          <p:nvPr>
            <p:ph idx="1"/>
          </p:nvPr>
        </p:nvSpPr>
        <p:spPr>
          <a:xfrm>
            <a:off x="838200" y="482435"/>
            <a:ext cx="10515600" cy="5694528"/>
          </a:xfrm>
        </p:spPr>
        <p:txBody>
          <a:bodyPr>
            <a:normAutofit/>
          </a:bodyPr>
          <a:lstStyle/>
          <a:p>
            <a:r>
              <a:rPr lang="en-GB" sz="3200" i="0">
                <a:effectLst/>
                <a:latin typeface="Times New Roman" panose="02020603050405020304" pitchFamily="18" charset="0"/>
                <a:cs typeface="Times New Roman" panose="02020603050405020304" pitchFamily="18" charset="0"/>
              </a:rPr>
              <a:t>Establish economic opportunities outside drylands</a:t>
            </a:r>
          </a:p>
          <a:p>
            <a:r>
              <a:rPr lang="en-GB" sz="3200" i="0">
                <a:effectLst/>
                <a:latin typeface="Times New Roman" panose="02020603050405020304" pitchFamily="18" charset="0"/>
                <a:cs typeface="Times New Roman" panose="02020603050405020304" pitchFamily="18" charset="0"/>
              </a:rPr>
              <a:t>The practice of Sustainable Agriculture</a:t>
            </a:r>
          </a:p>
          <a:p>
            <a:r>
              <a:rPr lang="en-GB" sz="3200" i="0">
                <a:effectLst/>
                <a:latin typeface="Times New Roman" panose="02020603050405020304" pitchFamily="18" charset="0"/>
                <a:cs typeface="Times New Roman" panose="02020603050405020304" pitchFamily="18" charset="0"/>
              </a:rPr>
              <a:t>The practice of Eco Forestry made to be regular</a:t>
            </a:r>
          </a:p>
          <a:p>
            <a:r>
              <a:rPr lang="en-GB" sz="3200" i="0">
                <a:effectLst/>
                <a:latin typeface="Times New Roman" panose="02020603050405020304" pitchFamily="18" charset="0"/>
                <a:cs typeface="Times New Roman" panose="02020603050405020304" pitchFamily="18" charset="0"/>
              </a:rPr>
              <a:t>Use of recycled paper</a:t>
            </a:r>
          </a:p>
          <a:p>
            <a:r>
              <a:rPr lang="en-GB" sz="3200" i="0">
                <a:effectLst/>
                <a:latin typeface="Times New Roman" panose="02020603050405020304" pitchFamily="18" charset="0"/>
                <a:cs typeface="Times New Roman" panose="02020603050405020304" pitchFamily="18" charset="0"/>
              </a:rPr>
              <a:t>Raise awareness about Desertification</a:t>
            </a:r>
            <a:endParaRPr lang="en-US" sz="3200" i="0">
              <a:effectLst/>
              <a:latin typeface="Times New Roman" panose="02020603050405020304" pitchFamily="18" charset="0"/>
              <a:cs typeface="Times New Roman" panose="02020603050405020304" pitchFamily="18" charset="0"/>
            </a:endParaRPr>
          </a:p>
          <a:p>
            <a:pPr marL="0" indent="0">
              <a:buNone/>
            </a:pPr>
            <a:r>
              <a:rPr lang="en-GB" sz="3200" i="0">
                <a:effectLst/>
                <a:latin typeface="Times New Roman" panose="02020603050405020304" pitchFamily="18" charset="0"/>
                <a:cs typeface="Times New Roman" panose="02020603050405020304" pitchFamily="18" charset="0"/>
              </a:rPr>
              <a:t>Ending desertification is the best chance the world has to stabilize the effects of climate change, save wildlife species and protect our well-being. Protecting the forest is our mutual responsibility, which should be carried out by people and governments worldwide.</a:t>
            </a:r>
          </a:p>
        </p:txBody>
      </p:sp>
    </p:spTree>
    <p:extLst>
      <p:ext uri="{BB962C8B-B14F-4D97-AF65-F5344CB8AC3E}">
        <p14:creationId xmlns:p14="http://schemas.microsoft.com/office/powerpoint/2010/main" val="19692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4</cp:revision>
  <dcterms:created xsi:type="dcterms:W3CDTF">2021-06-10T03:11:37Z</dcterms:created>
  <dcterms:modified xsi:type="dcterms:W3CDTF">2021-06-10T16:18:57Z</dcterms:modified>
</cp:coreProperties>
</file>