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66" r:id="rId3"/>
    <p:sldId id="267" r:id="rId4"/>
    <p:sldId id="268" r:id="rId5"/>
    <p:sldId id="269" r:id="rId6"/>
    <p:sldId id="270" r:id="rId7"/>
    <p:sldId id="271" r:id="rId8"/>
    <p:sldId id="272" r:id="rId9"/>
    <p:sldId id="275" r:id="rId10"/>
    <p:sldId id="273" r:id="rId11"/>
    <p:sldId id="274" r:id="rId12"/>
    <p:sldId id="276" r:id="rId13"/>
    <p:sldId id="27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tableStyles" Target="tableStyle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theme" Target="theme/theme1.xml" /><Relationship Id="rId2" Type="http://schemas.openxmlformats.org/officeDocument/2006/relationships/slide" Target="slides/slide1.xml" /><Relationship Id="rId16" Type="http://schemas.openxmlformats.org/officeDocument/2006/relationships/viewProps" Target="view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presProps" Target="presProp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E0DD0-C355-6241-87E1-B1C46181FCA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7D4AA81C-1978-1E4F-BD82-9E67ED18CAE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4F5D70B3-036A-4542-9566-39965EC24E7E}"/>
              </a:ext>
            </a:extLst>
          </p:cNvPr>
          <p:cNvSpPr>
            <a:spLocks noGrp="1"/>
          </p:cNvSpPr>
          <p:nvPr>
            <p:ph type="dt" sz="half" idx="10"/>
          </p:nvPr>
        </p:nvSpPr>
        <p:spPr/>
        <p:txBody>
          <a:bodyPr/>
          <a:lstStyle/>
          <a:p>
            <a:fld id="{0EFE9DC9-B13E-BE4C-94CB-8657860A0CB4}" type="datetimeFigureOut">
              <a:rPr lang="en-US" smtClean="0"/>
              <a:t>6/10/2021</a:t>
            </a:fld>
            <a:endParaRPr lang="en-US"/>
          </a:p>
        </p:txBody>
      </p:sp>
      <p:sp>
        <p:nvSpPr>
          <p:cNvPr id="5" name="Footer Placeholder 4">
            <a:extLst>
              <a:ext uri="{FF2B5EF4-FFF2-40B4-BE49-F238E27FC236}">
                <a16:creationId xmlns:a16="http://schemas.microsoft.com/office/drawing/2014/main" id="{E0D6A95E-AA2E-A642-804A-6F45ECF8BC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FC24D4-9868-CC46-A421-FA244CC5D7F5}"/>
              </a:ext>
            </a:extLst>
          </p:cNvPr>
          <p:cNvSpPr>
            <a:spLocks noGrp="1"/>
          </p:cNvSpPr>
          <p:nvPr>
            <p:ph type="sldNum" sz="quarter" idx="12"/>
          </p:nvPr>
        </p:nvSpPr>
        <p:spPr/>
        <p:txBody>
          <a:bodyPr/>
          <a:lstStyle/>
          <a:p>
            <a:fld id="{37DF5883-D792-4840-BC00-72F9AC3CD1C0}" type="slidenum">
              <a:rPr lang="en-US" smtClean="0"/>
              <a:t>‹#›</a:t>
            </a:fld>
            <a:endParaRPr lang="en-US"/>
          </a:p>
        </p:txBody>
      </p:sp>
    </p:spTree>
    <p:extLst>
      <p:ext uri="{BB962C8B-B14F-4D97-AF65-F5344CB8AC3E}">
        <p14:creationId xmlns:p14="http://schemas.microsoft.com/office/powerpoint/2010/main" val="2239328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32ECA4-34B6-684B-BA83-070CA6F86B0F}"/>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4337B1FE-93C3-674D-B288-3BCE949D979F}"/>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921DBD4-E4AF-3A4D-97DE-B02809F65983}"/>
              </a:ext>
            </a:extLst>
          </p:cNvPr>
          <p:cNvSpPr>
            <a:spLocks noGrp="1"/>
          </p:cNvSpPr>
          <p:nvPr>
            <p:ph type="dt" sz="half" idx="10"/>
          </p:nvPr>
        </p:nvSpPr>
        <p:spPr/>
        <p:txBody>
          <a:bodyPr/>
          <a:lstStyle/>
          <a:p>
            <a:fld id="{0EFE9DC9-B13E-BE4C-94CB-8657860A0CB4}" type="datetimeFigureOut">
              <a:rPr lang="en-US" smtClean="0"/>
              <a:t>6/10/2021</a:t>
            </a:fld>
            <a:endParaRPr lang="en-US"/>
          </a:p>
        </p:txBody>
      </p:sp>
      <p:sp>
        <p:nvSpPr>
          <p:cNvPr id="5" name="Footer Placeholder 4">
            <a:extLst>
              <a:ext uri="{FF2B5EF4-FFF2-40B4-BE49-F238E27FC236}">
                <a16:creationId xmlns:a16="http://schemas.microsoft.com/office/drawing/2014/main" id="{646557ED-30C3-CF40-94DE-52BB40B974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8EDCFA-9064-7B47-8A9E-BBB759F5F09D}"/>
              </a:ext>
            </a:extLst>
          </p:cNvPr>
          <p:cNvSpPr>
            <a:spLocks noGrp="1"/>
          </p:cNvSpPr>
          <p:nvPr>
            <p:ph type="sldNum" sz="quarter" idx="12"/>
          </p:nvPr>
        </p:nvSpPr>
        <p:spPr/>
        <p:txBody>
          <a:bodyPr/>
          <a:lstStyle/>
          <a:p>
            <a:fld id="{37DF5883-D792-4840-BC00-72F9AC3CD1C0}" type="slidenum">
              <a:rPr lang="en-US" smtClean="0"/>
              <a:t>‹#›</a:t>
            </a:fld>
            <a:endParaRPr lang="en-US"/>
          </a:p>
        </p:txBody>
      </p:sp>
    </p:spTree>
    <p:extLst>
      <p:ext uri="{BB962C8B-B14F-4D97-AF65-F5344CB8AC3E}">
        <p14:creationId xmlns:p14="http://schemas.microsoft.com/office/powerpoint/2010/main" val="3178846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280A158-8F83-854A-A1BC-D12BE7838D7C}"/>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DC59812B-9589-AD4A-8CC0-5C161ED0BAE0}"/>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2096FB7-EF4F-3149-AD7D-73714C9E0DA8}"/>
              </a:ext>
            </a:extLst>
          </p:cNvPr>
          <p:cNvSpPr>
            <a:spLocks noGrp="1"/>
          </p:cNvSpPr>
          <p:nvPr>
            <p:ph type="dt" sz="half" idx="10"/>
          </p:nvPr>
        </p:nvSpPr>
        <p:spPr/>
        <p:txBody>
          <a:bodyPr/>
          <a:lstStyle/>
          <a:p>
            <a:fld id="{0EFE9DC9-B13E-BE4C-94CB-8657860A0CB4}" type="datetimeFigureOut">
              <a:rPr lang="en-US" smtClean="0"/>
              <a:t>6/10/2021</a:t>
            </a:fld>
            <a:endParaRPr lang="en-US"/>
          </a:p>
        </p:txBody>
      </p:sp>
      <p:sp>
        <p:nvSpPr>
          <p:cNvPr id="5" name="Footer Placeholder 4">
            <a:extLst>
              <a:ext uri="{FF2B5EF4-FFF2-40B4-BE49-F238E27FC236}">
                <a16:creationId xmlns:a16="http://schemas.microsoft.com/office/drawing/2014/main" id="{D0374DDB-65D6-CB4A-9844-F57CB927C9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636F1E-2A46-B244-A34E-7A2316B7C84D}"/>
              </a:ext>
            </a:extLst>
          </p:cNvPr>
          <p:cNvSpPr>
            <a:spLocks noGrp="1"/>
          </p:cNvSpPr>
          <p:nvPr>
            <p:ph type="sldNum" sz="quarter" idx="12"/>
          </p:nvPr>
        </p:nvSpPr>
        <p:spPr/>
        <p:txBody>
          <a:bodyPr/>
          <a:lstStyle/>
          <a:p>
            <a:fld id="{37DF5883-D792-4840-BC00-72F9AC3CD1C0}" type="slidenum">
              <a:rPr lang="en-US" smtClean="0"/>
              <a:t>‹#›</a:t>
            </a:fld>
            <a:endParaRPr lang="en-US"/>
          </a:p>
        </p:txBody>
      </p:sp>
    </p:spTree>
    <p:extLst>
      <p:ext uri="{BB962C8B-B14F-4D97-AF65-F5344CB8AC3E}">
        <p14:creationId xmlns:p14="http://schemas.microsoft.com/office/powerpoint/2010/main" val="16186518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448E08-B4C9-AF42-A7F2-21505BA70BCE}"/>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25E0079F-9164-C24E-83EB-C98BDF1BA073}"/>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5B4DAB9F-4091-584D-8C42-AAA1260CE2FE}"/>
              </a:ext>
            </a:extLst>
          </p:cNvPr>
          <p:cNvSpPr>
            <a:spLocks noGrp="1"/>
          </p:cNvSpPr>
          <p:nvPr>
            <p:ph type="dt" sz="half" idx="10"/>
          </p:nvPr>
        </p:nvSpPr>
        <p:spPr/>
        <p:txBody>
          <a:bodyPr/>
          <a:lstStyle/>
          <a:p>
            <a:fld id="{0EFE9DC9-B13E-BE4C-94CB-8657860A0CB4}" type="datetimeFigureOut">
              <a:rPr lang="en-US" smtClean="0"/>
              <a:t>6/10/2021</a:t>
            </a:fld>
            <a:endParaRPr lang="en-US"/>
          </a:p>
        </p:txBody>
      </p:sp>
      <p:sp>
        <p:nvSpPr>
          <p:cNvPr id="5" name="Footer Placeholder 4">
            <a:extLst>
              <a:ext uri="{FF2B5EF4-FFF2-40B4-BE49-F238E27FC236}">
                <a16:creationId xmlns:a16="http://schemas.microsoft.com/office/drawing/2014/main" id="{617F39DF-55E0-A347-9552-C609EF18F4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683740-20E8-8345-8484-5D5876EACF7E}"/>
              </a:ext>
            </a:extLst>
          </p:cNvPr>
          <p:cNvSpPr>
            <a:spLocks noGrp="1"/>
          </p:cNvSpPr>
          <p:nvPr>
            <p:ph type="sldNum" sz="quarter" idx="12"/>
          </p:nvPr>
        </p:nvSpPr>
        <p:spPr/>
        <p:txBody>
          <a:bodyPr/>
          <a:lstStyle/>
          <a:p>
            <a:fld id="{37DF5883-D792-4840-BC00-72F9AC3CD1C0}" type="slidenum">
              <a:rPr lang="en-US" smtClean="0"/>
              <a:t>‹#›</a:t>
            </a:fld>
            <a:endParaRPr lang="en-US"/>
          </a:p>
        </p:txBody>
      </p:sp>
    </p:spTree>
    <p:extLst>
      <p:ext uri="{BB962C8B-B14F-4D97-AF65-F5344CB8AC3E}">
        <p14:creationId xmlns:p14="http://schemas.microsoft.com/office/powerpoint/2010/main" val="905939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011BD5-5C06-3742-8856-34A6F04BA926}"/>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B40EA24E-F070-EF43-AFE0-4E6D4431AC0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025D5AB0-3A61-E14B-AF2A-13431B5B9448}"/>
              </a:ext>
            </a:extLst>
          </p:cNvPr>
          <p:cNvSpPr>
            <a:spLocks noGrp="1"/>
          </p:cNvSpPr>
          <p:nvPr>
            <p:ph type="dt" sz="half" idx="10"/>
          </p:nvPr>
        </p:nvSpPr>
        <p:spPr/>
        <p:txBody>
          <a:bodyPr/>
          <a:lstStyle/>
          <a:p>
            <a:fld id="{0EFE9DC9-B13E-BE4C-94CB-8657860A0CB4}" type="datetimeFigureOut">
              <a:rPr lang="en-US" smtClean="0"/>
              <a:t>6/10/2021</a:t>
            </a:fld>
            <a:endParaRPr lang="en-US"/>
          </a:p>
        </p:txBody>
      </p:sp>
      <p:sp>
        <p:nvSpPr>
          <p:cNvPr id="5" name="Footer Placeholder 4">
            <a:extLst>
              <a:ext uri="{FF2B5EF4-FFF2-40B4-BE49-F238E27FC236}">
                <a16:creationId xmlns:a16="http://schemas.microsoft.com/office/drawing/2014/main" id="{45C9D454-3E99-5947-85F3-1D3173303C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F4568D-6747-1447-9AF6-9AD9DCE6D0E8}"/>
              </a:ext>
            </a:extLst>
          </p:cNvPr>
          <p:cNvSpPr>
            <a:spLocks noGrp="1"/>
          </p:cNvSpPr>
          <p:nvPr>
            <p:ph type="sldNum" sz="quarter" idx="12"/>
          </p:nvPr>
        </p:nvSpPr>
        <p:spPr/>
        <p:txBody>
          <a:bodyPr/>
          <a:lstStyle/>
          <a:p>
            <a:fld id="{37DF5883-D792-4840-BC00-72F9AC3CD1C0}" type="slidenum">
              <a:rPr lang="en-US" smtClean="0"/>
              <a:t>‹#›</a:t>
            </a:fld>
            <a:endParaRPr lang="en-US"/>
          </a:p>
        </p:txBody>
      </p:sp>
    </p:spTree>
    <p:extLst>
      <p:ext uri="{BB962C8B-B14F-4D97-AF65-F5344CB8AC3E}">
        <p14:creationId xmlns:p14="http://schemas.microsoft.com/office/powerpoint/2010/main" val="428489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0D07B-B5BE-3C47-A0F0-4F7E29C24AA4}"/>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456CCEAD-EB86-4244-AF11-B59EF00E0ADF}"/>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0C8ED9C5-247C-4E41-B100-66E2EFA8D6C7}"/>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D03DA8B4-2AB7-FB49-83C4-98A27E962D0D}"/>
              </a:ext>
            </a:extLst>
          </p:cNvPr>
          <p:cNvSpPr>
            <a:spLocks noGrp="1"/>
          </p:cNvSpPr>
          <p:nvPr>
            <p:ph type="dt" sz="half" idx="10"/>
          </p:nvPr>
        </p:nvSpPr>
        <p:spPr/>
        <p:txBody>
          <a:bodyPr/>
          <a:lstStyle/>
          <a:p>
            <a:fld id="{0EFE9DC9-B13E-BE4C-94CB-8657860A0CB4}" type="datetimeFigureOut">
              <a:rPr lang="en-US" smtClean="0"/>
              <a:t>6/10/2021</a:t>
            </a:fld>
            <a:endParaRPr lang="en-US"/>
          </a:p>
        </p:txBody>
      </p:sp>
      <p:sp>
        <p:nvSpPr>
          <p:cNvPr id="6" name="Footer Placeholder 5">
            <a:extLst>
              <a:ext uri="{FF2B5EF4-FFF2-40B4-BE49-F238E27FC236}">
                <a16:creationId xmlns:a16="http://schemas.microsoft.com/office/drawing/2014/main" id="{28352FCE-402D-8C46-8CF4-EAB76EEA6A3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5B1796-62BC-3D4C-AA61-573C59AD22D6}"/>
              </a:ext>
            </a:extLst>
          </p:cNvPr>
          <p:cNvSpPr>
            <a:spLocks noGrp="1"/>
          </p:cNvSpPr>
          <p:nvPr>
            <p:ph type="sldNum" sz="quarter" idx="12"/>
          </p:nvPr>
        </p:nvSpPr>
        <p:spPr/>
        <p:txBody>
          <a:bodyPr/>
          <a:lstStyle/>
          <a:p>
            <a:fld id="{37DF5883-D792-4840-BC00-72F9AC3CD1C0}" type="slidenum">
              <a:rPr lang="en-US" smtClean="0"/>
              <a:t>‹#›</a:t>
            </a:fld>
            <a:endParaRPr lang="en-US"/>
          </a:p>
        </p:txBody>
      </p:sp>
    </p:spTree>
    <p:extLst>
      <p:ext uri="{BB962C8B-B14F-4D97-AF65-F5344CB8AC3E}">
        <p14:creationId xmlns:p14="http://schemas.microsoft.com/office/powerpoint/2010/main" val="33346253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3099F-3A8C-D042-A001-3A43F203847C}"/>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2BB45977-6DB8-C941-A6E8-BF199FB0B85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38CF5B2C-5FAD-6049-BEA0-E404E6B0BB2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FE65BB3A-0109-CE42-8CF9-DDD0DE1F118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1A51C3B-B07B-EB49-B4ED-987D0575DE40}"/>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9CEDA027-9506-3D4B-BAAF-AF3BA3BF7485}"/>
              </a:ext>
            </a:extLst>
          </p:cNvPr>
          <p:cNvSpPr>
            <a:spLocks noGrp="1"/>
          </p:cNvSpPr>
          <p:nvPr>
            <p:ph type="dt" sz="half" idx="10"/>
          </p:nvPr>
        </p:nvSpPr>
        <p:spPr/>
        <p:txBody>
          <a:bodyPr/>
          <a:lstStyle/>
          <a:p>
            <a:fld id="{0EFE9DC9-B13E-BE4C-94CB-8657860A0CB4}" type="datetimeFigureOut">
              <a:rPr lang="en-US" smtClean="0"/>
              <a:t>6/10/2021</a:t>
            </a:fld>
            <a:endParaRPr lang="en-US"/>
          </a:p>
        </p:txBody>
      </p:sp>
      <p:sp>
        <p:nvSpPr>
          <p:cNvPr id="8" name="Footer Placeholder 7">
            <a:extLst>
              <a:ext uri="{FF2B5EF4-FFF2-40B4-BE49-F238E27FC236}">
                <a16:creationId xmlns:a16="http://schemas.microsoft.com/office/drawing/2014/main" id="{D6112A77-AC79-0442-B76D-4B077A0254B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86992E1-3F29-F740-9D2A-CDC04D3D3E6A}"/>
              </a:ext>
            </a:extLst>
          </p:cNvPr>
          <p:cNvSpPr>
            <a:spLocks noGrp="1"/>
          </p:cNvSpPr>
          <p:nvPr>
            <p:ph type="sldNum" sz="quarter" idx="12"/>
          </p:nvPr>
        </p:nvSpPr>
        <p:spPr/>
        <p:txBody>
          <a:bodyPr/>
          <a:lstStyle/>
          <a:p>
            <a:fld id="{37DF5883-D792-4840-BC00-72F9AC3CD1C0}" type="slidenum">
              <a:rPr lang="en-US" smtClean="0"/>
              <a:t>‹#›</a:t>
            </a:fld>
            <a:endParaRPr lang="en-US"/>
          </a:p>
        </p:txBody>
      </p:sp>
    </p:spTree>
    <p:extLst>
      <p:ext uri="{BB962C8B-B14F-4D97-AF65-F5344CB8AC3E}">
        <p14:creationId xmlns:p14="http://schemas.microsoft.com/office/powerpoint/2010/main" val="1053096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65168-DA28-8E4B-AA87-AB94DB4987AA}"/>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E116AEFD-8A5E-BD4F-A022-5D137610F926}"/>
              </a:ext>
            </a:extLst>
          </p:cNvPr>
          <p:cNvSpPr>
            <a:spLocks noGrp="1"/>
          </p:cNvSpPr>
          <p:nvPr>
            <p:ph type="dt" sz="half" idx="10"/>
          </p:nvPr>
        </p:nvSpPr>
        <p:spPr/>
        <p:txBody>
          <a:bodyPr/>
          <a:lstStyle/>
          <a:p>
            <a:fld id="{0EFE9DC9-B13E-BE4C-94CB-8657860A0CB4}" type="datetimeFigureOut">
              <a:rPr lang="en-US" smtClean="0"/>
              <a:t>6/10/2021</a:t>
            </a:fld>
            <a:endParaRPr lang="en-US"/>
          </a:p>
        </p:txBody>
      </p:sp>
      <p:sp>
        <p:nvSpPr>
          <p:cNvPr id="4" name="Footer Placeholder 3">
            <a:extLst>
              <a:ext uri="{FF2B5EF4-FFF2-40B4-BE49-F238E27FC236}">
                <a16:creationId xmlns:a16="http://schemas.microsoft.com/office/drawing/2014/main" id="{3A34B0E5-91D2-1A4E-8EFA-345C531A305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4BC2880-698B-FF40-90EA-F903C8A1F84D}"/>
              </a:ext>
            </a:extLst>
          </p:cNvPr>
          <p:cNvSpPr>
            <a:spLocks noGrp="1"/>
          </p:cNvSpPr>
          <p:nvPr>
            <p:ph type="sldNum" sz="quarter" idx="12"/>
          </p:nvPr>
        </p:nvSpPr>
        <p:spPr/>
        <p:txBody>
          <a:bodyPr/>
          <a:lstStyle/>
          <a:p>
            <a:fld id="{37DF5883-D792-4840-BC00-72F9AC3CD1C0}" type="slidenum">
              <a:rPr lang="en-US" smtClean="0"/>
              <a:t>‹#›</a:t>
            </a:fld>
            <a:endParaRPr lang="en-US"/>
          </a:p>
        </p:txBody>
      </p:sp>
    </p:spTree>
    <p:extLst>
      <p:ext uri="{BB962C8B-B14F-4D97-AF65-F5344CB8AC3E}">
        <p14:creationId xmlns:p14="http://schemas.microsoft.com/office/powerpoint/2010/main" val="1888621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8E61DED-0654-DE45-9646-A3E6B807979D}"/>
              </a:ext>
            </a:extLst>
          </p:cNvPr>
          <p:cNvSpPr>
            <a:spLocks noGrp="1"/>
          </p:cNvSpPr>
          <p:nvPr>
            <p:ph type="dt" sz="half" idx="10"/>
          </p:nvPr>
        </p:nvSpPr>
        <p:spPr/>
        <p:txBody>
          <a:bodyPr/>
          <a:lstStyle/>
          <a:p>
            <a:fld id="{0EFE9DC9-B13E-BE4C-94CB-8657860A0CB4}" type="datetimeFigureOut">
              <a:rPr lang="en-US" smtClean="0"/>
              <a:t>6/10/2021</a:t>
            </a:fld>
            <a:endParaRPr lang="en-US"/>
          </a:p>
        </p:txBody>
      </p:sp>
      <p:sp>
        <p:nvSpPr>
          <p:cNvPr id="3" name="Footer Placeholder 2">
            <a:extLst>
              <a:ext uri="{FF2B5EF4-FFF2-40B4-BE49-F238E27FC236}">
                <a16:creationId xmlns:a16="http://schemas.microsoft.com/office/drawing/2014/main" id="{33C1EC27-37F7-704B-99D8-D6EE9FBB462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3E4362A-92D1-C84B-91BD-52841E956246}"/>
              </a:ext>
            </a:extLst>
          </p:cNvPr>
          <p:cNvSpPr>
            <a:spLocks noGrp="1"/>
          </p:cNvSpPr>
          <p:nvPr>
            <p:ph type="sldNum" sz="quarter" idx="12"/>
          </p:nvPr>
        </p:nvSpPr>
        <p:spPr/>
        <p:txBody>
          <a:bodyPr/>
          <a:lstStyle/>
          <a:p>
            <a:fld id="{37DF5883-D792-4840-BC00-72F9AC3CD1C0}" type="slidenum">
              <a:rPr lang="en-US" smtClean="0"/>
              <a:t>‹#›</a:t>
            </a:fld>
            <a:endParaRPr lang="en-US"/>
          </a:p>
        </p:txBody>
      </p:sp>
    </p:spTree>
    <p:extLst>
      <p:ext uri="{BB962C8B-B14F-4D97-AF65-F5344CB8AC3E}">
        <p14:creationId xmlns:p14="http://schemas.microsoft.com/office/powerpoint/2010/main" val="130239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885F1-6067-084C-AF49-09CDFC8B80E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332C2784-DE79-7D48-BF2A-5ED0DF170C2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7C31F66E-40AE-AE4C-9561-C75B93B477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CBF9071-D461-F34F-8040-F25648214813}"/>
              </a:ext>
            </a:extLst>
          </p:cNvPr>
          <p:cNvSpPr>
            <a:spLocks noGrp="1"/>
          </p:cNvSpPr>
          <p:nvPr>
            <p:ph type="dt" sz="half" idx="10"/>
          </p:nvPr>
        </p:nvSpPr>
        <p:spPr/>
        <p:txBody>
          <a:bodyPr/>
          <a:lstStyle/>
          <a:p>
            <a:fld id="{0EFE9DC9-B13E-BE4C-94CB-8657860A0CB4}" type="datetimeFigureOut">
              <a:rPr lang="en-US" smtClean="0"/>
              <a:t>6/10/2021</a:t>
            </a:fld>
            <a:endParaRPr lang="en-US"/>
          </a:p>
        </p:txBody>
      </p:sp>
      <p:sp>
        <p:nvSpPr>
          <p:cNvPr id="6" name="Footer Placeholder 5">
            <a:extLst>
              <a:ext uri="{FF2B5EF4-FFF2-40B4-BE49-F238E27FC236}">
                <a16:creationId xmlns:a16="http://schemas.microsoft.com/office/drawing/2014/main" id="{24E92D14-3AA3-D44C-A31C-90D178DAC4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2E84D52-52F4-4543-962C-19FC06A3CED2}"/>
              </a:ext>
            </a:extLst>
          </p:cNvPr>
          <p:cNvSpPr>
            <a:spLocks noGrp="1"/>
          </p:cNvSpPr>
          <p:nvPr>
            <p:ph type="sldNum" sz="quarter" idx="12"/>
          </p:nvPr>
        </p:nvSpPr>
        <p:spPr/>
        <p:txBody>
          <a:bodyPr/>
          <a:lstStyle/>
          <a:p>
            <a:fld id="{37DF5883-D792-4840-BC00-72F9AC3CD1C0}" type="slidenum">
              <a:rPr lang="en-US" smtClean="0"/>
              <a:t>‹#›</a:t>
            </a:fld>
            <a:endParaRPr lang="en-US"/>
          </a:p>
        </p:txBody>
      </p:sp>
    </p:spTree>
    <p:extLst>
      <p:ext uri="{BB962C8B-B14F-4D97-AF65-F5344CB8AC3E}">
        <p14:creationId xmlns:p14="http://schemas.microsoft.com/office/powerpoint/2010/main" val="2834108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5F05F-3FBE-4D4A-BAFC-C64517BE7D1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96A5EFB3-4E81-D94D-8116-63CF588992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BF03077-FDC1-3F43-B322-31803B2CAD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D3800E3-1120-EE45-A8BC-14E18BE527EA}"/>
              </a:ext>
            </a:extLst>
          </p:cNvPr>
          <p:cNvSpPr>
            <a:spLocks noGrp="1"/>
          </p:cNvSpPr>
          <p:nvPr>
            <p:ph type="dt" sz="half" idx="10"/>
          </p:nvPr>
        </p:nvSpPr>
        <p:spPr/>
        <p:txBody>
          <a:bodyPr/>
          <a:lstStyle/>
          <a:p>
            <a:fld id="{0EFE9DC9-B13E-BE4C-94CB-8657860A0CB4}" type="datetimeFigureOut">
              <a:rPr lang="en-US" smtClean="0"/>
              <a:t>6/10/2021</a:t>
            </a:fld>
            <a:endParaRPr lang="en-US"/>
          </a:p>
        </p:txBody>
      </p:sp>
      <p:sp>
        <p:nvSpPr>
          <p:cNvPr id="6" name="Footer Placeholder 5">
            <a:extLst>
              <a:ext uri="{FF2B5EF4-FFF2-40B4-BE49-F238E27FC236}">
                <a16:creationId xmlns:a16="http://schemas.microsoft.com/office/drawing/2014/main" id="{4504730E-2BD2-8844-995F-BFF1300A4EA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C7827E7-A274-FA4B-8E7C-3594758B10A7}"/>
              </a:ext>
            </a:extLst>
          </p:cNvPr>
          <p:cNvSpPr>
            <a:spLocks noGrp="1"/>
          </p:cNvSpPr>
          <p:nvPr>
            <p:ph type="sldNum" sz="quarter" idx="12"/>
          </p:nvPr>
        </p:nvSpPr>
        <p:spPr/>
        <p:txBody>
          <a:bodyPr/>
          <a:lstStyle/>
          <a:p>
            <a:fld id="{37DF5883-D792-4840-BC00-72F9AC3CD1C0}" type="slidenum">
              <a:rPr lang="en-US" smtClean="0"/>
              <a:t>‹#›</a:t>
            </a:fld>
            <a:endParaRPr lang="en-US"/>
          </a:p>
        </p:txBody>
      </p:sp>
    </p:spTree>
    <p:extLst>
      <p:ext uri="{BB962C8B-B14F-4D97-AF65-F5344CB8AC3E}">
        <p14:creationId xmlns:p14="http://schemas.microsoft.com/office/powerpoint/2010/main" val="13547860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4F057A1-9EAD-274D-BC3A-60407B44F9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5045B7E4-3A31-0A48-B1D7-4B251EE1E87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D54FE2E-CE1F-EA40-8154-87ECE9F3E7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FE9DC9-B13E-BE4C-94CB-8657860A0CB4}" type="datetimeFigureOut">
              <a:rPr lang="en-US" smtClean="0"/>
              <a:t>6/10/2021</a:t>
            </a:fld>
            <a:endParaRPr lang="en-US"/>
          </a:p>
        </p:txBody>
      </p:sp>
      <p:sp>
        <p:nvSpPr>
          <p:cNvPr id="5" name="Footer Placeholder 4">
            <a:extLst>
              <a:ext uri="{FF2B5EF4-FFF2-40B4-BE49-F238E27FC236}">
                <a16:creationId xmlns:a16="http://schemas.microsoft.com/office/drawing/2014/main" id="{828552FF-30F3-1543-9491-DC6162C1BE8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EE65F4D-B263-7944-8C65-95006E347AE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DF5883-D792-4840-BC00-72F9AC3CD1C0}" type="slidenum">
              <a:rPr lang="en-US" smtClean="0"/>
              <a:t>‹#›</a:t>
            </a:fld>
            <a:endParaRPr lang="en-US"/>
          </a:p>
        </p:txBody>
      </p:sp>
    </p:spTree>
    <p:extLst>
      <p:ext uri="{BB962C8B-B14F-4D97-AF65-F5344CB8AC3E}">
        <p14:creationId xmlns:p14="http://schemas.microsoft.com/office/powerpoint/2010/main" val="10153955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AADB2D8-CFD0-604B-AF57-C411D488C210}"/>
              </a:ext>
            </a:extLst>
          </p:cNvPr>
          <p:cNvSpPr>
            <a:spLocks noGrp="1"/>
          </p:cNvSpPr>
          <p:nvPr>
            <p:ph type="subTitle" idx="1"/>
          </p:nvPr>
        </p:nvSpPr>
        <p:spPr>
          <a:xfrm>
            <a:off x="1997158" y="581397"/>
            <a:ext cx="8238506" cy="5455227"/>
          </a:xfrm>
        </p:spPr>
        <p:txBody>
          <a:bodyPr/>
          <a:lstStyle/>
          <a:p>
            <a:endParaRPr lang="en-US" b="1" dirty="0">
              <a:solidFill>
                <a:schemeClr val="tx1"/>
              </a:solidFill>
            </a:endParaRPr>
          </a:p>
          <a:p>
            <a:endParaRPr lang="en-US" b="1" dirty="0">
              <a:solidFill>
                <a:schemeClr val="tx1"/>
              </a:solidFill>
            </a:endParaRPr>
          </a:p>
          <a:p>
            <a:r>
              <a:rPr lang="en-US" sz="4400" b="1" dirty="0">
                <a:solidFill>
                  <a:schemeClr val="tx1"/>
                </a:solidFill>
              </a:rPr>
              <a:t>B.A 4</a:t>
            </a:r>
            <a:r>
              <a:rPr lang="en-US" sz="4400" b="1" baseline="30000" dirty="0">
                <a:solidFill>
                  <a:schemeClr val="tx1"/>
                </a:solidFill>
              </a:rPr>
              <a:t>th</a:t>
            </a:r>
            <a:r>
              <a:rPr lang="en-US" sz="4400" b="1" dirty="0">
                <a:solidFill>
                  <a:schemeClr val="tx1"/>
                </a:solidFill>
              </a:rPr>
              <a:t> semester</a:t>
            </a:r>
          </a:p>
          <a:p>
            <a:r>
              <a:rPr lang="en-US" sz="4400" b="1" dirty="0">
                <a:solidFill>
                  <a:schemeClr val="tx1"/>
                </a:solidFill>
              </a:rPr>
              <a:t>Paper-4016</a:t>
            </a:r>
          </a:p>
          <a:p>
            <a:r>
              <a:rPr lang="en-US" sz="4400" b="1" dirty="0">
                <a:solidFill>
                  <a:schemeClr val="tx1"/>
                </a:solidFill>
              </a:rPr>
              <a:t>Environmental geography and disaster management</a:t>
            </a:r>
          </a:p>
          <a:p>
            <a:endParaRPr lang="en-US" b="1" dirty="0">
              <a:solidFill>
                <a:schemeClr val="tx1"/>
              </a:solidFill>
            </a:endParaRPr>
          </a:p>
        </p:txBody>
      </p:sp>
    </p:spTree>
    <p:extLst>
      <p:ext uri="{BB962C8B-B14F-4D97-AF65-F5344CB8AC3E}">
        <p14:creationId xmlns:p14="http://schemas.microsoft.com/office/powerpoint/2010/main" val="39207902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0EDA83-EFA1-BC49-AB04-F8798C84B141}"/>
              </a:ext>
            </a:extLst>
          </p:cNvPr>
          <p:cNvSpPr>
            <a:spLocks noGrp="1"/>
          </p:cNvSpPr>
          <p:nvPr>
            <p:ph idx="1"/>
          </p:nvPr>
        </p:nvSpPr>
        <p:spPr>
          <a:xfrm>
            <a:off x="321623" y="247403"/>
            <a:ext cx="11541332" cy="5929560"/>
          </a:xfrm>
        </p:spPr>
        <p:txBody>
          <a:bodyPr>
            <a:noAutofit/>
          </a:bodyPr>
          <a:lstStyle/>
          <a:p>
            <a:pPr marL="0" indent="0" fontAlgn="base">
              <a:buNone/>
            </a:pPr>
            <a:r>
              <a:rPr lang="en-GB" sz="3200" b="1" i="0">
                <a:effectLst/>
                <a:latin typeface="Times New Roman" panose="02020603050405020304" pitchFamily="18" charset="0"/>
                <a:cs typeface="Times New Roman" panose="02020603050405020304" pitchFamily="18" charset="0"/>
              </a:rPr>
              <a:t>Conservation Measures</a:t>
            </a:r>
          </a:p>
          <a:p>
            <a:pPr fontAlgn="base"/>
            <a:r>
              <a:rPr lang="en-GB" sz="3200" i="0">
                <a:effectLst/>
                <a:latin typeface="Times New Roman" panose="02020603050405020304" pitchFamily="18" charset="0"/>
                <a:cs typeface="Times New Roman" panose="02020603050405020304" pitchFamily="18" charset="0"/>
              </a:rPr>
              <a:t>The protection and conservation of forest resources are not only desirable but are also necessary for the economic development of a nation and the maintenance of environmental and ecological balance from local through regional to global levels. Integrated Conservation Research (ICR), an ecological group of the U.S.A., has launched massive programs of forest conservation in collaboration with </a:t>
            </a:r>
            <a:r>
              <a:rPr lang="en-GB" sz="3200">
                <a:latin typeface="Times New Roman" panose="02020603050405020304" pitchFamily="18" charset="0"/>
                <a:cs typeface="Times New Roman" panose="02020603050405020304" pitchFamily="18" charset="0"/>
              </a:rPr>
              <a:t>UNESCO</a:t>
            </a:r>
            <a:r>
              <a:rPr lang="en-US" sz="3200">
                <a:latin typeface="Times New Roman" panose="02020603050405020304" pitchFamily="18" charset="0"/>
                <a:cs typeface="Times New Roman" panose="02020603050405020304" pitchFamily="18" charset="0"/>
              </a:rPr>
              <a:t>’s</a:t>
            </a:r>
            <a:r>
              <a:rPr lang="en-GB" sz="3200" i="0">
                <a:effectLst/>
                <a:latin typeface="Times New Roman" panose="02020603050405020304" pitchFamily="18" charset="0"/>
                <a:cs typeface="Times New Roman" panose="02020603050405020304" pitchFamily="18" charset="0"/>
              </a:rPr>
              <a:t> MAN AND BIOSPHERE (MAB) program.</a:t>
            </a:r>
          </a:p>
          <a:p>
            <a:pPr fontAlgn="base"/>
            <a:r>
              <a:rPr lang="en-GB" sz="3200" i="0">
                <a:effectLst/>
                <a:latin typeface="Times New Roman" panose="02020603050405020304" pitchFamily="18" charset="0"/>
                <a:cs typeface="Times New Roman" panose="02020603050405020304" pitchFamily="18" charset="0"/>
              </a:rPr>
              <a:t>The first and foremost task to conserve forests is to protect the existing forests from the merciless and reckless cutting of trees by greedy economic men. This task may be achieved through government legislation and by arousing public interest in the importance of the forest resources.</a:t>
            </a:r>
          </a:p>
        </p:txBody>
      </p:sp>
    </p:spTree>
    <p:extLst>
      <p:ext uri="{BB962C8B-B14F-4D97-AF65-F5344CB8AC3E}">
        <p14:creationId xmlns:p14="http://schemas.microsoft.com/office/powerpoint/2010/main" val="19749316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2D55635-EE2F-1742-95A4-75945B899C8B}"/>
              </a:ext>
            </a:extLst>
          </p:cNvPr>
          <p:cNvSpPr>
            <a:spLocks noGrp="1"/>
          </p:cNvSpPr>
          <p:nvPr>
            <p:ph idx="1"/>
          </p:nvPr>
        </p:nvSpPr>
        <p:spPr>
          <a:xfrm>
            <a:off x="457695" y="602425"/>
            <a:ext cx="11734305" cy="6370617"/>
          </a:xfrm>
        </p:spPr>
        <p:txBody>
          <a:bodyPr>
            <a:normAutofit fontScale="70000" lnSpcReduction="20000"/>
          </a:bodyPr>
          <a:lstStyle/>
          <a:p>
            <a:pPr marL="0" indent="0">
              <a:buNone/>
            </a:pPr>
            <a:r>
              <a:rPr lang="en-GB" sz="4100" i="0">
                <a:effectLst/>
                <a:latin typeface="Times New Roman" panose="02020603050405020304" pitchFamily="18" charset="0"/>
                <a:cs typeface="Times New Roman" panose="02020603050405020304" pitchFamily="18" charset="0"/>
              </a:rPr>
              <a:t>1. Government Regulations </a:t>
            </a:r>
          </a:p>
          <a:p>
            <a:r>
              <a:rPr lang="en-GB" sz="4100" i="0">
                <a:effectLst/>
                <a:latin typeface="Times New Roman" panose="02020603050405020304" pitchFamily="18" charset="0"/>
                <a:cs typeface="Times New Roman" panose="02020603050405020304" pitchFamily="18" charset="0"/>
              </a:rPr>
              <a:t>The best solution to deforestation is to curb the felling of trees by enforcing a series of rules and laws to govern it. Deforestation in the current scenario may have reduced; however, it would be too early to assume.</a:t>
            </a:r>
          </a:p>
          <a:p>
            <a:r>
              <a:rPr lang="en-GB" sz="4100" i="0">
                <a:effectLst/>
                <a:latin typeface="Times New Roman" panose="02020603050405020304" pitchFamily="18" charset="0"/>
                <a:cs typeface="Times New Roman" panose="02020603050405020304" pitchFamily="18" charset="0"/>
              </a:rPr>
              <a:t>The money-churner nature of forest resources can be tempting enough for deforestation to continue.</a:t>
            </a:r>
          </a:p>
          <a:p>
            <a:pPr marL="0" indent="0">
              <a:buNone/>
            </a:pPr>
            <a:r>
              <a:rPr lang="en-GB" sz="4100" i="0">
                <a:effectLst/>
                <a:latin typeface="Times New Roman" panose="02020603050405020304" pitchFamily="18" charset="0"/>
                <a:cs typeface="Times New Roman" panose="02020603050405020304" pitchFamily="18" charset="0"/>
              </a:rPr>
              <a:t>2. Banning Clear-Cutting of Forests</a:t>
            </a:r>
          </a:p>
          <a:p>
            <a:r>
              <a:rPr lang="en-GB" sz="4100" i="0">
                <a:effectLst/>
                <a:latin typeface="Times New Roman" panose="02020603050405020304" pitchFamily="18" charset="0"/>
                <a:cs typeface="Times New Roman" panose="02020603050405020304" pitchFamily="18" charset="0"/>
              </a:rPr>
              <a:t>This will curb the total depletion of the forest cover. It is a practical </a:t>
            </a:r>
            <a:r>
              <a:rPr lang="en-GB" sz="4100">
                <a:latin typeface="Times New Roman" panose="02020603050405020304" pitchFamily="18" charset="0"/>
                <a:cs typeface="Times New Roman" panose="02020603050405020304" pitchFamily="18" charset="0"/>
              </a:rPr>
              <a:t>solution and is very feasible</a:t>
            </a:r>
            <a:r>
              <a:rPr lang="en-GB" sz="4100" i="0">
                <a:effectLst/>
                <a:latin typeface="Times New Roman" panose="02020603050405020304" pitchFamily="18" charset="0"/>
                <a:cs typeface="Times New Roman" panose="02020603050405020304" pitchFamily="18" charset="0"/>
              </a:rPr>
              <a:t>.</a:t>
            </a:r>
          </a:p>
          <a:p>
            <a:pPr marL="0" indent="0">
              <a:buNone/>
            </a:pPr>
            <a:r>
              <a:rPr lang="en-GB" sz="4100" i="0">
                <a:effectLst/>
                <a:latin typeface="Times New Roman" panose="02020603050405020304" pitchFamily="18" charset="0"/>
                <a:cs typeface="Times New Roman" panose="02020603050405020304" pitchFamily="18" charset="0"/>
              </a:rPr>
              <a:t>3. Reforestation and Afforestation</a:t>
            </a:r>
          </a:p>
          <a:p>
            <a:r>
              <a:rPr lang="en-GB" sz="4100" i="0">
                <a:effectLst/>
                <a:latin typeface="Times New Roman" panose="02020603050405020304" pitchFamily="18" charset="0"/>
                <a:cs typeface="Times New Roman" panose="02020603050405020304" pitchFamily="18" charset="0"/>
              </a:rPr>
              <a:t>Land skinned of its tree cover for urban settlements should be urged to plant trees in the vicinity and </a:t>
            </a:r>
            <a:r>
              <a:rPr lang="en-GB" sz="4100">
                <a:latin typeface="Times New Roman" panose="02020603050405020304" pitchFamily="18" charset="0"/>
                <a:cs typeface="Times New Roman" panose="02020603050405020304" pitchFamily="18" charset="0"/>
              </a:rPr>
              <a:t>replace the cut trees</a:t>
            </a:r>
            <a:r>
              <a:rPr lang="en-GB" sz="4100" i="0">
                <a:effectLst/>
                <a:latin typeface="Times New Roman" panose="02020603050405020304" pitchFamily="18" charset="0"/>
                <a:cs typeface="Times New Roman" panose="02020603050405020304" pitchFamily="18" charset="0"/>
              </a:rPr>
              <a:t>. Also, the cutting must be replaced by </a:t>
            </a:r>
            <a:r>
              <a:rPr lang="en-GB" sz="4100">
                <a:latin typeface="Times New Roman" panose="02020603050405020304" pitchFamily="18" charset="0"/>
                <a:cs typeface="Times New Roman" panose="02020603050405020304" pitchFamily="18" charset="0"/>
              </a:rPr>
              <a:t>planting young trees</a:t>
            </a:r>
            <a:r>
              <a:rPr lang="en-GB" sz="4100" i="0">
                <a:effectLst/>
                <a:latin typeface="Times New Roman" panose="02020603050405020304" pitchFamily="18" charset="0"/>
                <a:cs typeface="Times New Roman" panose="02020603050405020304" pitchFamily="18" charset="0"/>
              </a:rPr>
              <a:t> to replace the older ones that were cut.</a:t>
            </a:r>
          </a:p>
          <a:p>
            <a:r>
              <a:rPr lang="en-GB" sz="4100" i="0">
                <a:effectLst/>
                <a:latin typeface="Times New Roman" panose="02020603050405020304" pitchFamily="18" charset="0"/>
                <a:cs typeface="Times New Roman" panose="02020603050405020304" pitchFamily="18" charset="0"/>
              </a:rPr>
              <a:t>Trees are being planted under several initiatives every year, but they still don’t match the numbers of the ones we’ve already lost.</a:t>
            </a:r>
          </a:p>
          <a:p>
            <a:endParaRPr lang="en-US"/>
          </a:p>
        </p:txBody>
      </p:sp>
    </p:spTree>
    <p:extLst>
      <p:ext uri="{BB962C8B-B14F-4D97-AF65-F5344CB8AC3E}">
        <p14:creationId xmlns:p14="http://schemas.microsoft.com/office/powerpoint/2010/main" val="27239877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E83A5AF-DB2B-8346-AEB2-B18D8804DD58}"/>
              </a:ext>
            </a:extLst>
          </p:cNvPr>
          <p:cNvSpPr>
            <a:spLocks noGrp="1"/>
          </p:cNvSpPr>
          <p:nvPr>
            <p:ph idx="1"/>
          </p:nvPr>
        </p:nvSpPr>
        <p:spPr>
          <a:xfrm>
            <a:off x="210292" y="1"/>
            <a:ext cx="11825844" cy="6729350"/>
          </a:xfrm>
        </p:spPr>
        <p:txBody>
          <a:bodyPr>
            <a:normAutofit fontScale="92500" lnSpcReduction="20000"/>
          </a:bodyPr>
          <a:lstStyle/>
          <a:p>
            <a:pPr marL="0" indent="0">
              <a:buNone/>
            </a:pPr>
            <a:r>
              <a:rPr lang="en-GB" sz="3200" i="0">
                <a:effectLst/>
                <a:latin typeface="Times New Roman" panose="02020603050405020304" pitchFamily="18" charset="0"/>
                <a:cs typeface="Times New Roman" panose="02020603050405020304" pitchFamily="18" charset="0"/>
              </a:rPr>
              <a:t>4. Reduce Consumption of Paper</a:t>
            </a:r>
          </a:p>
          <a:p>
            <a:r>
              <a:rPr lang="en-US" sz="3200">
                <a:latin typeface="Times New Roman" panose="02020603050405020304" pitchFamily="18" charset="0"/>
                <a:cs typeface="Times New Roman" panose="02020603050405020304" pitchFamily="18" charset="0"/>
              </a:rPr>
              <a:t>D</a:t>
            </a:r>
            <a:r>
              <a:rPr lang="en-GB" sz="3200" i="0">
                <a:effectLst/>
                <a:latin typeface="Times New Roman" panose="02020603050405020304" pitchFamily="18" charset="0"/>
                <a:cs typeface="Times New Roman" panose="02020603050405020304" pitchFamily="18" charset="0"/>
              </a:rPr>
              <a:t>aily consumption of paper includes printing paper, notebooks, napkins, toilet paper, etc.</a:t>
            </a:r>
            <a:r>
              <a:rPr lang="en-US" sz="3200" i="0">
                <a:effectLst/>
                <a:latin typeface="Times New Roman" panose="02020603050405020304" pitchFamily="18" charset="0"/>
                <a:cs typeface="Times New Roman" panose="02020603050405020304" pitchFamily="18" charset="0"/>
              </a:rPr>
              <a:t>We should t</a:t>
            </a:r>
            <a:r>
              <a:rPr lang="en-GB" sz="3200" i="0">
                <a:effectLst/>
                <a:latin typeface="Times New Roman" panose="02020603050405020304" pitchFamily="18" charset="0"/>
                <a:cs typeface="Times New Roman" panose="02020603050405020304" pitchFamily="18" charset="0"/>
              </a:rPr>
              <a:t>ry to reduce consumption, reduce waste of paper and also opt for recycled paper products.</a:t>
            </a:r>
          </a:p>
          <a:p>
            <a:r>
              <a:rPr lang="en-GB" sz="3200" i="0">
                <a:effectLst/>
                <a:latin typeface="Times New Roman" panose="02020603050405020304" pitchFamily="18" charset="0"/>
                <a:cs typeface="Times New Roman" panose="02020603050405020304" pitchFamily="18" charset="0"/>
              </a:rPr>
              <a:t>Make life simple such as printing/writing on both sides of the paper, using less toilet paper, avoiding paper plates, and napkins and wherever possible, go paperless</a:t>
            </a:r>
            <a:endParaRPr lang="en-US" sz="3200" i="0">
              <a:effectLst/>
              <a:latin typeface="Times New Roman" panose="02020603050405020304" pitchFamily="18" charset="0"/>
              <a:cs typeface="Times New Roman" panose="02020603050405020304" pitchFamily="18" charset="0"/>
            </a:endParaRPr>
          </a:p>
          <a:p>
            <a:pPr marL="0" indent="0">
              <a:buNone/>
            </a:pPr>
            <a:r>
              <a:rPr lang="en-GB" sz="3200" i="0">
                <a:effectLst/>
                <a:latin typeface="Times New Roman" panose="02020603050405020304" pitchFamily="18" charset="0"/>
                <a:cs typeface="Times New Roman" panose="02020603050405020304" pitchFamily="18" charset="0"/>
              </a:rPr>
              <a:t>5. Educate Others</a:t>
            </a:r>
          </a:p>
          <a:p>
            <a:r>
              <a:rPr lang="en-GB" sz="3200" i="0">
                <a:effectLst/>
                <a:latin typeface="Times New Roman" panose="02020603050405020304" pitchFamily="18" charset="0"/>
                <a:cs typeface="Times New Roman" panose="02020603050405020304" pitchFamily="18" charset="0"/>
              </a:rPr>
              <a:t>Still, many are entirely unaware of the global warming problem we’re facing. Educate your friends, family, and community by sharing the deforestation facts, and its causes and effects.</a:t>
            </a:r>
            <a:r>
              <a:rPr lang="en-US" sz="3200" i="0">
                <a:effectLst/>
                <a:latin typeface="Times New Roman" panose="02020603050405020304" pitchFamily="18" charset="0"/>
                <a:cs typeface="Times New Roman" panose="02020603050405020304" pitchFamily="18" charset="0"/>
              </a:rPr>
              <a:t>Each one of us</a:t>
            </a:r>
            <a:r>
              <a:rPr lang="en-GB" sz="3200" i="0">
                <a:effectLst/>
                <a:latin typeface="Times New Roman" panose="02020603050405020304" pitchFamily="18" charset="0"/>
                <a:cs typeface="Times New Roman" panose="02020603050405020304" pitchFamily="18" charset="0"/>
              </a:rPr>
              <a:t> can make an impact</a:t>
            </a:r>
            <a:r>
              <a:rPr lang="en-US" sz="3200" i="0">
                <a:effectLst/>
                <a:latin typeface="Times New Roman" panose="02020603050405020304" pitchFamily="18" charset="0"/>
                <a:cs typeface="Times New Roman" panose="02020603050405020304" pitchFamily="18" charset="0"/>
              </a:rPr>
              <a:t>.</a:t>
            </a:r>
            <a:endParaRPr lang="en-GB" sz="3200" i="0">
              <a:effectLst/>
              <a:latin typeface="Times New Roman" panose="02020603050405020304" pitchFamily="18" charset="0"/>
              <a:cs typeface="Times New Roman" panose="02020603050405020304" pitchFamily="18" charset="0"/>
            </a:endParaRPr>
          </a:p>
          <a:p>
            <a:pPr marL="0" indent="0">
              <a:buNone/>
            </a:pPr>
            <a:r>
              <a:rPr lang="en-GB" sz="3200" i="0">
                <a:effectLst/>
                <a:latin typeface="Times New Roman" panose="02020603050405020304" pitchFamily="18" charset="0"/>
                <a:cs typeface="Times New Roman" panose="02020603050405020304" pitchFamily="18" charset="0"/>
              </a:rPr>
              <a:t>6. Eat Less Meat</a:t>
            </a:r>
          </a:p>
          <a:p>
            <a:r>
              <a:rPr lang="en-GB" sz="3200" i="0">
                <a:effectLst/>
                <a:latin typeface="Times New Roman" panose="02020603050405020304" pitchFamily="18" charset="0"/>
                <a:cs typeface="Times New Roman" panose="02020603050405020304" pitchFamily="18" charset="0"/>
              </a:rPr>
              <a:t>Livestock rearing has become one of the leading causes of deforestation</a:t>
            </a:r>
            <a:r>
              <a:rPr lang="en-US" sz="3200" i="0">
                <a:effectLst/>
                <a:latin typeface="Times New Roman" panose="02020603050405020304" pitchFamily="18" charset="0"/>
                <a:cs typeface="Times New Roman" panose="02020603050405020304" pitchFamily="18" charset="0"/>
              </a:rPr>
              <a:t>.We should</a:t>
            </a:r>
            <a:r>
              <a:rPr lang="en-GB" sz="3200" i="0">
                <a:effectLst/>
                <a:latin typeface="Times New Roman" panose="02020603050405020304" pitchFamily="18" charset="0"/>
                <a:cs typeface="Times New Roman" panose="02020603050405020304" pitchFamily="18" charset="0"/>
              </a:rPr>
              <a:t> </a:t>
            </a:r>
            <a:r>
              <a:rPr lang="en-US" sz="3200" i="0">
                <a:effectLst/>
                <a:latin typeface="Times New Roman" panose="02020603050405020304" pitchFamily="18" charset="0"/>
                <a:cs typeface="Times New Roman" panose="02020603050405020304" pitchFamily="18" charset="0"/>
              </a:rPr>
              <a:t>t</a:t>
            </a:r>
            <a:r>
              <a:rPr lang="en-GB" sz="3200" i="0">
                <a:effectLst/>
                <a:latin typeface="Times New Roman" panose="02020603050405020304" pitchFamily="18" charset="0"/>
                <a:cs typeface="Times New Roman" panose="02020603050405020304" pitchFamily="18" charset="0"/>
              </a:rPr>
              <a:t>ry to eat less meat. It may be hard for some people to try. However, eating less meat, even just for one meal a day, will also make an extreme </a:t>
            </a:r>
            <a:r>
              <a:rPr lang="en-GB" sz="3200">
                <a:latin typeface="Times New Roman" panose="02020603050405020304" pitchFamily="18" charset="0"/>
                <a:cs typeface="Times New Roman" panose="02020603050405020304" pitchFamily="18" charset="0"/>
              </a:rPr>
              <a:t>impact on the environment</a:t>
            </a:r>
            <a:r>
              <a:rPr lang="en-US">
                <a:latin typeface="-apple-system"/>
              </a:rPr>
              <a:t>.</a:t>
            </a:r>
            <a:endParaRPr lang="en-GB" i="0">
              <a:effectLst/>
              <a:latin typeface="-apple-system"/>
            </a:endParaRPr>
          </a:p>
          <a:p>
            <a:endParaRPr lang="en-GB" b="0" i="0">
              <a:solidFill>
                <a:srgbClr val="696F6F"/>
              </a:solidFill>
              <a:effectLst/>
              <a:latin typeface="-apple-system"/>
            </a:endParaRPr>
          </a:p>
        </p:txBody>
      </p:sp>
    </p:spTree>
    <p:extLst>
      <p:ext uri="{BB962C8B-B14F-4D97-AF65-F5344CB8AC3E}">
        <p14:creationId xmlns:p14="http://schemas.microsoft.com/office/powerpoint/2010/main" val="21392876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E847E53-D5FD-BB4B-BDF5-7B3918E96F9B}"/>
              </a:ext>
            </a:extLst>
          </p:cNvPr>
          <p:cNvSpPr>
            <a:spLocks noGrp="1"/>
          </p:cNvSpPr>
          <p:nvPr>
            <p:ph idx="1"/>
          </p:nvPr>
        </p:nvSpPr>
        <p:spPr>
          <a:xfrm>
            <a:off x="838200" y="519545"/>
            <a:ext cx="10515600" cy="5657418"/>
          </a:xfrm>
        </p:spPr>
        <p:txBody>
          <a:bodyPr/>
          <a:lstStyle/>
          <a:p>
            <a:pPr marL="0" indent="0">
              <a:buNone/>
            </a:pPr>
            <a:r>
              <a:rPr lang="en-GB" sz="3200" i="0">
                <a:effectLst/>
                <a:latin typeface="Times New Roman" panose="02020603050405020304" pitchFamily="18" charset="0"/>
                <a:cs typeface="Times New Roman" panose="02020603050405020304" pitchFamily="18" charset="0"/>
              </a:rPr>
              <a:t>7. Purchase from Sustainable, Forest-Friendly Companies</a:t>
            </a:r>
          </a:p>
          <a:p>
            <a:r>
              <a:rPr lang="en-US" sz="3200" i="0">
                <a:effectLst/>
                <a:latin typeface="Times New Roman" panose="02020603050405020304" pitchFamily="18" charset="0"/>
                <a:cs typeface="Times New Roman" panose="02020603050405020304" pitchFamily="18" charset="0"/>
              </a:rPr>
              <a:t>We should </a:t>
            </a:r>
            <a:r>
              <a:rPr lang="en-US" sz="3200">
                <a:latin typeface="Times New Roman" panose="02020603050405020304" pitchFamily="18" charset="0"/>
                <a:cs typeface="Times New Roman" panose="02020603050405020304" pitchFamily="18" charset="0"/>
              </a:rPr>
              <a:t>t</a:t>
            </a:r>
            <a:r>
              <a:rPr lang="en-GB" sz="3200" i="0">
                <a:effectLst/>
                <a:latin typeface="Times New Roman" panose="02020603050405020304" pitchFamily="18" charset="0"/>
                <a:cs typeface="Times New Roman" panose="02020603050405020304" pitchFamily="18" charset="0"/>
              </a:rPr>
              <a:t>ry to purchase from companies that are committed to reducing deforestation. </a:t>
            </a:r>
          </a:p>
          <a:p>
            <a:pPr marL="0" indent="0">
              <a:buNone/>
            </a:pPr>
            <a:r>
              <a:rPr lang="en-GB" sz="3200" i="0">
                <a:effectLst/>
                <a:latin typeface="Times New Roman" panose="02020603050405020304" pitchFamily="18" charset="0"/>
                <a:cs typeface="Times New Roman" panose="02020603050405020304" pitchFamily="18" charset="0"/>
              </a:rPr>
              <a:t>8. Reduce Consumption of Deforestation Prone Products</a:t>
            </a:r>
          </a:p>
          <a:p>
            <a:r>
              <a:rPr lang="en-GB" sz="3200" i="0">
                <a:effectLst/>
                <a:latin typeface="Times New Roman" panose="02020603050405020304" pitchFamily="18" charset="0"/>
                <a:cs typeface="Times New Roman" panose="02020603050405020304" pitchFamily="18" charset="0"/>
              </a:rPr>
              <a:t>Palm oil is a common ingredient in absolutely everything we see around us. Make it a simple habit to get a quick peek at the ingredients. Soybeans are another deforestation hotspot.</a:t>
            </a:r>
          </a:p>
          <a:p>
            <a:r>
              <a:rPr lang="en-GB" sz="3200" i="0">
                <a:effectLst/>
                <a:latin typeface="Times New Roman" panose="02020603050405020304" pitchFamily="18" charset="0"/>
                <a:cs typeface="Times New Roman" panose="02020603050405020304" pitchFamily="18" charset="0"/>
              </a:rPr>
              <a:t>Try finding ways to reduce consumption or opting for organic, local soy products and, if possible, avoid it completely</a:t>
            </a:r>
            <a:r>
              <a:rPr lang="en-GB" b="0" i="0">
                <a:solidFill>
                  <a:srgbClr val="696F6F"/>
                </a:solidFill>
                <a:effectLst/>
                <a:latin typeface="-apple-system"/>
              </a:rPr>
              <a:t>.</a:t>
            </a:r>
          </a:p>
        </p:txBody>
      </p:sp>
    </p:spTree>
    <p:extLst>
      <p:ext uri="{BB962C8B-B14F-4D97-AF65-F5344CB8AC3E}">
        <p14:creationId xmlns:p14="http://schemas.microsoft.com/office/powerpoint/2010/main" val="16719967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DE99132-66EA-F042-BEBB-C38964E6584C}"/>
              </a:ext>
            </a:extLst>
          </p:cNvPr>
          <p:cNvSpPr>
            <a:spLocks noGrp="1"/>
          </p:cNvSpPr>
          <p:nvPr>
            <p:ph idx="1"/>
          </p:nvPr>
        </p:nvSpPr>
        <p:spPr>
          <a:xfrm>
            <a:off x="272143" y="222662"/>
            <a:ext cx="11665032" cy="6635338"/>
          </a:xfrm>
        </p:spPr>
        <p:txBody>
          <a:bodyPr>
            <a:normAutofit fontScale="70000" lnSpcReduction="20000"/>
          </a:bodyPr>
          <a:lstStyle/>
          <a:p>
            <a:pPr marL="0" indent="0">
              <a:buNone/>
            </a:pPr>
            <a:r>
              <a:rPr lang="en-US" sz="4600" b="1" u="sng">
                <a:latin typeface="Times New Roman" panose="02020603050405020304" pitchFamily="18" charset="0"/>
                <a:cs typeface="Times New Roman" panose="02020603050405020304" pitchFamily="18" charset="0"/>
              </a:rPr>
              <a:t>Deforestation as a major global environment problem</a:t>
            </a:r>
          </a:p>
          <a:p>
            <a:pPr marL="0" indent="0">
              <a:buNone/>
            </a:pPr>
            <a:endParaRPr lang="en-US" sz="3200" b="1" u="sng">
              <a:latin typeface="Times New Roman" panose="02020603050405020304" pitchFamily="18" charset="0"/>
              <a:cs typeface="Times New Roman" panose="02020603050405020304" pitchFamily="18" charset="0"/>
            </a:endParaRPr>
          </a:p>
          <a:p>
            <a:r>
              <a:rPr lang="en-GB" sz="4100" i="0">
                <a:effectLst/>
                <a:latin typeface="Times New Roman" panose="02020603050405020304" pitchFamily="18" charset="0"/>
                <a:cs typeface="Times New Roman" panose="02020603050405020304" pitchFamily="18" charset="0"/>
              </a:rPr>
              <a:t>Forests are ecological as well as socio-economic resources. Forests have to be managed judiciously not only because they are the source of various products and industrial raw materials but also for environmental protection and various services they provide. Approximately 1/3rd of the earth’s total land area is covered by forests. The forests provide habitat for wildlife, resources such as timber, firewood, drugs, etc., and an aesthetic environment. Indirectly, the forests benefit people by protecting watersheds from </a:t>
            </a:r>
            <a:r>
              <a:rPr lang="en-GB" sz="4100">
                <a:latin typeface="Times New Roman" panose="02020603050405020304" pitchFamily="18" charset="0"/>
                <a:cs typeface="Times New Roman" panose="02020603050405020304" pitchFamily="18" charset="0"/>
              </a:rPr>
              <a:t>soil erosion</a:t>
            </a:r>
            <a:r>
              <a:rPr lang="en-GB" sz="4100" i="0">
                <a:effectLst/>
                <a:latin typeface="Times New Roman" panose="02020603050405020304" pitchFamily="18" charset="0"/>
                <a:cs typeface="Times New Roman" panose="02020603050405020304" pitchFamily="18" charset="0"/>
              </a:rPr>
              <a:t>, keeping rivers and reservoirs free of silt, and facilitate the recharging of groundwater.</a:t>
            </a:r>
            <a:endParaRPr lang="en-US" sz="4100" i="0">
              <a:effectLst/>
              <a:latin typeface="Times New Roman" panose="02020603050405020304" pitchFamily="18" charset="0"/>
              <a:cs typeface="Times New Roman" panose="02020603050405020304" pitchFamily="18" charset="0"/>
            </a:endParaRPr>
          </a:p>
          <a:p>
            <a:pPr marL="0" indent="0" fontAlgn="base">
              <a:buNone/>
            </a:pPr>
            <a:r>
              <a:rPr lang="en-GB" sz="4100" b="1" i="0">
                <a:effectLst/>
                <a:latin typeface="Times New Roman" panose="02020603050405020304" pitchFamily="18" charset="0"/>
                <a:cs typeface="Times New Roman" panose="02020603050405020304" pitchFamily="18" charset="0"/>
              </a:rPr>
              <a:t>Deforestation</a:t>
            </a:r>
          </a:p>
          <a:p>
            <a:pPr fontAlgn="base"/>
            <a:r>
              <a:rPr lang="en-GB" sz="4100" i="0">
                <a:effectLst/>
                <a:latin typeface="Times New Roman" panose="02020603050405020304" pitchFamily="18" charset="0"/>
                <a:cs typeface="Times New Roman" panose="02020603050405020304" pitchFamily="18" charset="0"/>
              </a:rPr>
              <a:t>Deforestation is a very broad term, which consists of cutting of trees including repeated lopping, felling, and removal of forest litter, browsing, grazing, and trampling of seedlings. It can also be defined as the removal or damage of vegetation in a forest to the extent that it no longer supports its natural flora and fauna.</a:t>
            </a:r>
          </a:p>
          <a:p>
            <a:endParaRPr lang="en-US" sz="3200" b="1" u="sng">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37948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E648078-C543-4A4D-AE96-6BE1BE019FE2}"/>
              </a:ext>
            </a:extLst>
          </p:cNvPr>
          <p:cNvSpPr>
            <a:spLocks noGrp="1"/>
          </p:cNvSpPr>
          <p:nvPr>
            <p:ph idx="1"/>
          </p:nvPr>
        </p:nvSpPr>
        <p:spPr>
          <a:xfrm>
            <a:off x="259773" y="0"/>
            <a:ext cx="11932227" cy="6432468"/>
          </a:xfrm>
        </p:spPr>
        <p:txBody>
          <a:bodyPr>
            <a:noAutofit/>
          </a:bodyPr>
          <a:lstStyle/>
          <a:p>
            <a:pPr marL="0" indent="0" fontAlgn="base">
              <a:buNone/>
            </a:pPr>
            <a:r>
              <a:rPr lang="en-GB" sz="3200" b="1" i="0">
                <a:effectLst/>
                <a:latin typeface="Times New Roman" panose="02020603050405020304" pitchFamily="18" charset="0"/>
                <a:cs typeface="Times New Roman" panose="02020603050405020304" pitchFamily="18" charset="0"/>
              </a:rPr>
              <a:t>Causes of Deforestation</a:t>
            </a:r>
          </a:p>
          <a:p>
            <a:pPr fontAlgn="base"/>
            <a:r>
              <a:rPr lang="en-GB" sz="3200" i="0">
                <a:effectLst/>
                <a:latin typeface="Times New Roman" panose="02020603050405020304" pitchFamily="18" charset="0"/>
                <a:cs typeface="Times New Roman" panose="02020603050405020304" pitchFamily="18" charset="0"/>
              </a:rPr>
              <a:t>The most common reason for deforestation is the cutting of wood for fuel, lumber, and paper. Another important cause relates to the clearing of forest land for agriculture, including conversion to cropland and pasture. The main causes of deforestation are:</a:t>
            </a:r>
          </a:p>
          <a:p>
            <a:pPr marL="0" indent="0" fontAlgn="base">
              <a:buNone/>
            </a:pPr>
            <a:r>
              <a:rPr lang="en-GB" sz="3200" i="0">
                <a:effectLst/>
                <a:latin typeface="Times New Roman" panose="02020603050405020304" pitchFamily="18" charset="0"/>
                <a:cs typeface="Times New Roman" panose="02020603050405020304" pitchFamily="18" charset="0"/>
              </a:rPr>
              <a:t>(1) Agriculture</a:t>
            </a:r>
          </a:p>
          <a:p>
            <a:pPr fontAlgn="base"/>
            <a:r>
              <a:rPr lang="en-GB" sz="3200" i="0">
                <a:effectLst/>
                <a:latin typeface="Times New Roman" panose="02020603050405020304" pitchFamily="18" charset="0"/>
                <a:cs typeface="Times New Roman" panose="02020603050405020304" pitchFamily="18" charset="0"/>
              </a:rPr>
              <a:t>The expanding agriculture is one of the most important causes of deforestation. As demands for agricultural products rises, more and more land is brought under cultivation, and for that more forests are cleared, grasslands and even marshes, and lands under water are reclaimed. Thus there is much more ecological destruction than gain in terms of crop yield. The forest soils after clearing are unable to support farming for long periods due to exhaustion of nutrients. Once the soils become unfit for cultivation, the area suffers from soil erosion and degradation.</a:t>
            </a:r>
          </a:p>
        </p:txBody>
      </p:sp>
    </p:spTree>
    <p:extLst>
      <p:ext uri="{BB962C8B-B14F-4D97-AF65-F5344CB8AC3E}">
        <p14:creationId xmlns:p14="http://schemas.microsoft.com/office/powerpoint/2010/main" val="40254853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904D57-854C-BD46-BE2B-5E3880C346BA}"/>
              </a:ext>
            </a:extLst>
          </p:cNvPr>
          <p:cNvSpPr>
            <a:spLocks noGrp="1"/>
          </p:cNvSpPr>
          <p:nvPr>
            <p:ph idx="1"/>
          </p:nvPr>
        </p:nvSpPr>
        <p:spPr>
          <a:xfrm>
            <a:off x="185552" y="173183"/>
            <a:ext cx="11677403" cy="6420096"/>
          </a:xfrm>
        </p:spPr>
        <p:txBody>
          <a:bodyPr>
            <a:noAutofit/>
          </a:bodyPr>
          <a:lstStyle/>
          <a:p>
            <a:pPr marL="0" indent="0" fontAlgn="base">
              <a:buNone/>
            </a:pPr>
            <a:r>
              <a:rPr lang="en-GB" i="0">
                <a:effectLst/>
                <a:latin typeface="Times New Roman" panose="02020603050405020304" pitchFamily="18" charset="0"/>
                <a:cs typeface="Times New Roman" panose="02020603050405020304" pitchFamily="18" charset="0"/>
              </a:rPr>
              <a:t>Commercial or industrial agriculture (field crops and livestock) cause around 40% of forest loss – in the search for space to grow food, fibers or biofuel (such as soybeans, palm oil, beef, rice, maize, cotton and sugar cane). It is also particularly interesting to note </a:t>
            </a:r>
            <a:r>
              <a:rPr lang="en-GB">
                <a:latin typeface="Times New Roman" panose="02020603050405020304" pitchFamily="18" charset="0"/>
                <a:cs typeface="Times New Roman" panose="02020603050405020304" pitchFamily="18" charset="0"/>
              </a:rPr>
              <a:t>livestoc</a:t>
            </a:r>
            <a:r>
              <a:rPr lang="en-US">
                <a:latin typeface="Times New Roman" panose="02020603050405020304" pitchFamily="18" charset="0"/>
                <a:cs typeface="Times New Roman" panose="02020603050405020304" pitchFamily="18" charset="0"/>
              </a:rPr>
              <a:t>k </a:t>
            </a:r>
            <a:r>
              <a:rPr lang="en-GB" i="0">
                <a:effectLst/>
                <a:latin typeface="Times New Roman" panose="02020603050405020304" pitchFamily="18" charset="0"/>
                <a:cs typeface="Times New Roman" panose="02020603050405020304" pitchFamily="18" charset="0"/>
              </a:rPr>
              <a:t>is believed to be responsible for about 14% of global deforestation. The main reasons why have to do with the large areas require both to raise livestock but also to grow its (soy-based) food</a:t>
            </a:r>
            <a:r>
              <a:rPr lang="en-US" i="0">
                <a:effectLst/>
                <a:latin typeface="Times New Roman" panose="02020603050405020304" pitchFamily="18" charset="0"/>
                <a:cs typeface="Times New Roman" panose="02020603050405020304" pitchFamily="18" charset="0"/>
              </a:rPr>
              <a:t>.</a:t>
            </a:r>
          </a:p>
          <a:p>
            <a:pPr marL="0" indent="0" fontAlgn="base">
              <a:buNone/>
            </a:pPr>
            <a:r>
              <a:rPr lang="en-GB" i="0">
                <a:effectLst/>
                <a:latin typeface="Times New Roman" panose="02020603050405020304" pitchFamily="18" charset="0"/>
                <a:cs typeface="Times New Roman" panose="02020603050405020304" pitchFamily="18" charset="0"/>
              </a:rPr>
              <a:t>2. Deforestation Caused By New Constructions</a:t>
            </a:r>
          </a:p>
          <a:p>
            <a:r>
              <a:rPr lang="en-GB" i="0">
                <a:effectLst/>
                <a:latin typeface="Times New Roman" panose="02020603050405020304" pitchFamily="18" charset="0"/>
                <a:cs typeface="Times New Roman" panose="02020603050405020304" pitchFamily="18" charset="0"/>
              </a:rPr>
              <a:t>The construction of human infrastructures has also been driving deforestation. More specifically, 10% of deforestation can be attributed to new infrastructures that serve the current human lifestyle in four main ways: transportation, transformation and energy generation.</a:t>
            </a:r>
            <a:endParaRPr lang="en-US" i="0">
              <a:effectLst/>
              <a:latin typeface="Times New Roman" panose="02020603050405020304" pitchFamily="18" charset="0"/>
              <a:cs typeface="Times New Roman" panose="02020603050405020304" pitchFamily="18" charset="0"/>
            </a:endParaRPr>
          </a:p>
          <a:p>
            <a:r>
              <a:rPr lang="en-GB" i="0">
                <a:effectLst/>
                <a:latin typeface="Times New Roman" panose="02020603050405020304" pitchFamily="18" charset="0"/>
                <a:cs typeface="Times New Roman" panose="02020603050405020304" pitchFamily="18" charset="0"/>
              </a:rPr>
              <a:t>On one hand, roads, rails, ports or airports have been built to move all sorts of goods – from cereals and fruits to spices, minerals or fossil fuels – either directly to trade centers or to transformation sites. So while at first there were only fruit trees, roads soon arrived to allow transporting fruit to other regions. </a:t>
            </a:r>
            <a:endParaRPr lang="en-GB" sz="3200" i="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031558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6C9F71-C79D-FC49-B49E-FCD4CA91DCE4}"/>
              </a:ext>
            </a:extLst>
          </p:cNvPr>
          <p:cNvSpPr>
            <a:spLocks noGrp="1"/>
          </p:cNvSpPr>
          <p:nvPr>
            <p:ph idx="1"/>
          </p:nvPr>
        </p:nvSpPr>
        <p:spPr>
          <a:xfrm>
            <a:off x="0" y="0"/>
            <a:ext cx="12011396" cy="6506688"/>
          </a:xfrm>
        </p:spPr>
        <p:txBody>
          <a:bodyPr>
            <a:noAutofit/>
          </a:bodyPr>
          <a:lstStyle/>
          <a:p>
            <a:r>
              <a:rPr lang="en-GB" sz="3200" i="0">
                <a:effectLst/>
                <a:latin typeface="Times New Roman" panose="02020603050405020304" pitchFamily="18" charset="0"/>
                <a:cs typeface="Times New Roman" panose="02020603050405020304" pitchFamily="18" charset="0"/>
              </a:rPr>
              <a:t>And while some goods were and are collected manually, others such as coal, oil, natural gas, biomass, but also meat, dairy or spirits, required the construction of large extraction, transportation and/or transformation infrastructures</a:t>
            </a:r>
            <a:r>
              <a:rPr lang="en-GB" sz="2400" b="0" i="0">
                <a:solidFill>
                  <a:srgbClr val="1C2F49"/>
                </a:solidFill>
                <a:effectLst/>
                <a:latin typeface="Montserrat"/>
              </a:rPr>
              <a:t>.</a:t>
            </a:r>
            <a:endParaRPr lang="en-GB" sz="3600" i="0">
              <a:effectLst/>
              <a:latin typeface="Times New Roman" panose="02020603050405020304" pitchFamily="18" charset="0"/>
              <a:cs typeface="Times New Roman" panose="02020603050405020304" pitchFamily="18" charset="0"/>
            </a:endParaRPr>
          </a:p>
          <a:p>
            <a:pPr marL="0" indent="0" fontAlgn="base">
              <a:buNone/>
            </a:pPr>
            <a:r>
              <a:rPr lang="en-GB" sz="3200" i="0">
                <a:effectLst/>
                <a:latin typeface="Times New Roman" panose="02020603050405020304" pitchFamily="18" charset="0"/>
                <a:cs typeface="Times New Roman" panose="02020603050405020304" pitchFamily="18" charset="0"/>
              </a:rPr>
              <a:t>(3) Demand for firewood</a:t>
            </a:r>
          </a:p>
          <a:p>
            <a:pPr fontAlgn="base"/>
            <a:r>
              <a:rPr lang="en-GB" sz="3200" i="0">
                <a:effectLst/>
                <a:latin typeface="Times New Roman" panose="02020603050405020304" pitchFamily="18" charset="0"/>
                <a:cs typeface="Times New Roman" panose="02020603050405020304" pitchFamily="18" charset="0"/>
              </a:rPr>
              <a:t>Firewood has been used as a source of energy for cooking, heating, etc. Almost 44% of the total global wood produced fulfills the fuel requirements of the world</a:t>
            </a:r>
            <a:r>
              <a:rPr lang="en-GB" sz="3600" i="0">
                <a:effectLst/>
                <a:latin typeface="Times New Roman" panose="02020603050405020304" pitchFamily="18" charset="0"/>
                <a:cs typeface="Times New Roman" panose="02020603050405020304" pitchFamily="18" charset="0"/>
              </a:rPr>
              <a:t>. </a:t>
            </a:r>
            <a:endParaRPr lang="en-US" sz="3200">
              <a:latin typeface="Times New Roman" panose="02020603050405020304" pitchFamily="18" charset="0"/>
              <a:cs typeface="Times New Roman" panose="02020603050405020304" pitchFamily="18" charset="0"/>
            </a:endParaRPr>
          </a:p>
          <a:p>
            <a:pPr fontAlgn="base"/>
            <a:r>
              <a:rPr lang="en-GB" sz="3200" i="0">
                <a:effectLst/>
                <a:latin typeface="Times New Roman" panose="02020603050405020304" pitchFamily="18" charset="0"/>
                <a:cs typeface="Times New Roman" panose="02020603050405020304" pitchFamily="18" charset="0"/>
              </a:rPr>
              <a:t>A close look at the pattern of utilization of wood produced will show that the developed countries utilize 16% of their share for fuel requirements.</a:t>
            </a:r>
            <a:endParaRPr lang="en-US" sz="3200">
              <a:latin typeface="Times New Roman" panose="02020603050405020304" pitchFamily="18" charset="0"/>
              <a:cs typeface="Times New Roman" panose="02020603050405020304" pitchFamily="18" charset="0"/>
            </a:endParaRPr>
          </a:p>
          <a:p>
            <a:pPr fontAlgn="base"/>
            <a:r>
              <a:rPr lang="en-GB" sz="3200" i="0">
                <a:effectLst/>
                <a:latin typeface="Times New Roman" panose="02020603050405020304" pitchFamily="18" charset="0"/>
                <a:cs typeface="Times New Roman" panose="02020603050405020304" pitchFamily="18" charset="0"/>
              </a:rPr>
              <a:t>India consumes nearly 135-170 Mt (Million tons) of firewood annually and 10-15 ha of forest cover is being stripped off to meet the minimum fuel needs of urban and rural poor.</a:t>
            </a:r>
          </a:p>
          <a:p>
            <a:pPr marL="0" indent="0" fontAlgn="base">
              <a:buNone/>
            </a:pPr>
            <a:r>
              <a:rPr lang="en-GB" sz="3200" i="0">
                <a:effectLst/>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7335050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72D6746-FB0E-1844-B7C8-362205230364}"/>
              </a:ext>
            </a:extLst>
          </p:cNvPr>
          <p:cNvSpPr>
            <a:spLocks noGrp="1"/>
          </p:cNvSpPr>
          <p:nvPr>
            <p:ph idx="1"/>
          </p:nvPr>
        </p:nvSpPr>
        <p:spPr>
          <a:xfrm>
            <a:off x="111331" y="123701"/>
            <a:ext cx="11912435" cy="6642759"/>
          </a:xfrm>
        </p:spPr>
        <p:txBody>
          <a:bodyPr>
            <a:normAutofit fontScale="77500" lnSpcReduction="20000"/>
          </a:bodyPr>
          <a:lstStyle/>
          <a:p>
            <a:pPr marL="0" indent="0" fontAlgn="base">
              <a:buNone/>
            </a:pPr>
            <a:r>
              <a:rPr lang="en-GB" sz="2800" i="0">
                <a:effectLst/>
                <a:latin typeface="Times New Roman" panose="02020603050405020304" pitchFamily="18" charset="0"/>
                <a:cs typeface="Times New Roman" panose="02020603050405020304" pitchFamily="18" charset="0"/>
              </a:rPr>
              <a:t>(</a:t>
            </a:r>
            <a:r>
              <a:rPr lang="en-GB" sz="3600" i="0">
                <a:effectLst/>
                <a:latin typeface="Times New Roman" panose="02020603050405020304" pitchFamily="18" charset="0"/>
                <a:cs typeface="Times New Roman" panose="02020603050405020304" pitchFamily="18" charset="0"/>
              </a:rPr>
              <a:t>4) Wood for industry and commercial use</a:t>
            </a:r>
          </a:p>
          <a:p>
            <a:pPr fontAlgn="base"/>
            <a:r>
              <a:rPr lang="en-GB" sz="3600" i="0">
                <a:effectLst/>
                <a:latin typeface="Times New Roman" panose="02020603050405020304" pitchFamily="18" charset="0"/>
                <a:cs typeface="Times New Roman" panose="02020603050405020304" pitchFamily="18" charset="0"/>
              </a:rPr>
              <a:t>Wood, the versatile forest produce, is used for several industrial purposes, such as making crates, packing cases, furniture, matchboxes, wooden boxes, paper and pulp, plywood, etc. Unrestricted exploitation of timber, as well as other wood products for commercial purposes, is the main cause of forest degradation</a:t>
            </a:r>
            <a:endParaRPr lang="en-US" sz="3600" i="0">
              <a:effectLst/>
              <a:latin typeface="Times New Roman" panose="02020603050405020304" pitchFamily="18" charset="0"/>
              <a:cs typeface="Times New Roman" panose="02020603050405020304" pitchFamily="18" charset="0"/>
            </a:endParaRPr>
          </a:p>
          <a:p>
            <a:pPr fontAlgn="base"/>
            <a:r>
              <a:rPr lang="en-GB" sz="3600" i="0">
                <a:effectLst/>
                <a:latin typeface="Times New Roman" panose="02020603050405020304" pitchFamily="18" charset="0"/>
                <a:cs typeface="Times New Roman" panose="02020603050405020304" pitchFamily="18" charset="0"/>
              </a:rPr>
              <a:t>For example, the apple industry in the Himalayan region has led to the destruction of fir and other tree species, for making wooden boxes used for transporting apples. Similarly, plywood crates were used for packing particularly tea and other produce.</a:t>
            </a:r>
            <a:endParaRPr lang="en-US" sz="3600">
              <a:latin typeface="Times New Roman" panose="02020603050405020304" pitchFamily="18" charset="0"/>
              <a:cs typeface="Times New Roman" panose="02020603050405020304" pitchFamily="18" charset="0"/>
            </a:endParaRPr>
          </a:p>
          <a:p>
            <a:pPr marL="0" indent="0" fontAlgn="base">
              <a:buNone/>
            </a:pPr>
            <a:r>
              <a:rPr lang="en-GB" sz="3600" i="0">
                <a:effectLst/>
                <a:latin typeface="Times New Roman" panose="02020603050405020304" pitchFamily="18" charset="0"/>
                <a:cs typeface="Times New Roman" panose="02020603050405020304" pitchFamily="18" charset="0"/>
              </a:rPr>
              <a:t>(5) Urbanization and developmental projects</a:t>
            </a:r>
          </a:p>
          <a:p>
            <a:pPr fontAlgn="base"/>
            <a:r>
              <a:rPr lang="en-GB" sz="3600" i="0">
                <a:effectLst/>
                <a:latin typeface="Times New Roman" panose="02020603050405020304" pitchFamily="18" charset="0"/>
                <a:cs typeface="Times New Roman" panose="02020603050405020304" pitchFamily="18" charset="0"/>
              </a:rPr>
              <a:t>Often urbanization and developmental activities lead to deforestation. The process of deforestation begins with the building of infrastructure in the form of roads, railway lines, the building of dams, townships, electric supply, etc. Thermal power plants, mining for coal, metal ores, and minerals are also important causes of deforestation.</a:t>
            </a:r>
          </a:p>
          <a:p>
            <a:pPr marL="0" indent="0" fontAlgn="base">
              <a:buNone/>
            </a:pPr>
            <a:r>
              <a:rPr lang="en-GB" sz="3600" i="0">
                <a:effectLst/>
                <a:latin typeface="Times New Roman" panose="02020603050405020304" pitchFamily="18" charset="0"/>
                <a:cs typeface="Times New Roman" panose="02020603050405020304" pitchFamily="18" charset="0"/>
              </a:rPr>
              <a:t>(6) Overgrazing of forests of moderate cover by animals mainly in the tropical and subtropical and arid and semi-arid areas has resulted in large-scale degradation of natural vegetation if not the complete destruction of forests</a:t>
            </a:r>
            <a:r>
              <a:rPr lang="en-GB" i="0">
                <a:effectLst/>
                <a:latin typeface="Times New Roman" panose="02020603050405020304" pitchFamily="18" charset="0"/>
                <a:cs typeface="Times New Roman" panose="02020603050405020304" pitchFamily="18" charset="0"/>
              </a:rPr>
              <a:t>.</a:t>
            </a:r>
            <a:endParaRPr lang="en-US" i="0">
              <a:effectLst/>
              <a:latin typeface="Times New Roman" panose="02020603050405020304" pitchFamily="18" charset="0"/>
              <a:cs typeface="Times New Roman" panose="02020603050405020304" pitchFamily="18" charset="0"/>
            </a:endParaRPr>
          </a:p>
          <a:p>
            <a:pPr fontAlgn="base"/>
            <a:endParaRPr lang="en-GB" b="0" i="0">
              <a:solidFill>
                <a:srgbClr val="403C40"/>
              </a:solidFill>
              <a:effectLst/>
              <a:latin typeface="Montserrat"/>
            </a:endParaRPr>
          </a:p>
        </p:txBody>
      </p:sp>
    </p:spTree>
    <p:extLst>
      <p:ext uri="{BB962C8B-B14F-4D97-AF65-F5344CB8AC3E}">
        <p14:creationId xmlns:p14="http://schemas.microsoft.com/office/powerpoint/2010/main" val="3909934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1166BE8-BBAA-954D-98F0-E05A5A30DB97}"/>
              </a:ext>
            </a:extLst>
          </p:cNvPr>
          <p:cNvSpPr>
            <a:spLocks noGrp="1"/>
          </p:cNvSpPr>
          <p:nvPr>
            <p:ph idx="1"/>
          </p:nvPr>
        </p:nvSpPr>
        <p:spPr>
          <a:xfrm>
            <a:off x="222663" y="160812"/>
            <a:ext cx="11776364" cy="6432467"/>
          </a:xfrm>
        </p:spPr>
        <p:txBody>
          <a:bodyPr>
            <a:normAutofit fontScale="55000" lnSpcReduction="20000"/>
          </a:bodyPr>
          <a:lstStyle/>
          <a:p>
            <a:pPr marL="0" indent="0" fontAlgn="base">
              <a:buNone/>
            </a:pPr>
            <a:r>
              <a:rPr lang="en-GB" sz="4100" i="0">
                <a:effectLst/>
                <a:latin typeface="Times New Roman" panose="02020603050405020304" pitchFamily="18" charset="0"/>
                <a:cs typeface="Times New Roman" panose="02020603050405020304" pitchFamily="18" charset="0"/>
              </a:rPr>
              <a:t>(7) Other causes</a:t>
            </a:r>
          </a:p>
          <a:p>
            <a:pPr fontAlgn="base"/>
            <a:r>
              <a:rPr lang="en-GB" sz="4100" i="0">
                <a:effectLst/>
                <a:latin typeface="Times New Roman" panose="02020603050405020304" pitchFamily="18" charset="0"/>
                <a:cs typeface="Times New Roman" panose="02020603050405020304" pitchFamily="18" charset="0"/>
              </a:rPr>
              <a:t>Recent developments everywhere in the world have caused large-scale environmental degradation, especially in tropical forest areas. The large amounts of resources –living and nonliving (minerals, river, land) found in these forests have attracted both industry and other developmental agencies, which have severely depleted forest cover. Forest fires whether natural or manmade are effective destroyers of forest covers</a:t>
            </a:r>
            <a:r>
              <a:rPr lang="en-US" sz="4100" i="0">
                <a:effectLst/>
                <a:latin typeface="Times New Roman" panose="02020603050405020304" pitchFamily="18" charset="0"/>
                <a:cs typeface="Times New Roman" panose="02020603050405020304" pitchFamily="18" charset="0"/>
              </a:rPr>
              <a:t>.</a:t>
            </a:r>
            <a:endParaRPr lang="en-US" sz="4100" b="1" i="0">
              <a:effectLst/>
              <a:latin typeface="Times New Roman" panose="02020603050405020304" pitchFamily="18" charset="0"/>
              <a:cs typeface="Times New Roman" panose="02020603050405020304" pitchFamily="18" charset="0"/>
            </a:endParaRPr>
          </a:p>
          <a:p>
            <a:pPr marL="0" indent="0" fontAlgn="base">
              <a:buNone/>
            </a:pPr>
            <a:r>
              <a:rPr lang="en-GB" sz="4100" b="1" i="0">
                <a:effectLst/>
                <a:latin typeface="Times New Roman" panose="02020603050405020304" pitchFamily="18" charset="0"/>
                <a:cs typeface="Times New Roman" panose="02020603050405020304" pitchFamily="18" charset="0"/>
              </a:rPr>
              <a:t>Consequences of Deforestation</a:t>
            </a:r>
          </a:p>
          <a:p>
            <a:pPr fontAlgn="base"/>
            <a:r>
              <a:rPr lang="en-GB" sz="4100" i="0">
                <a:effectLst/>
                <a:latin typeface="Times New Roman" panose="02020603050405020304" pitchFamily="18" charset="0"/>
                <a:cs typeface="Times New Roman" panose="02020603050405020304" pitchFamily="18" charset="0"/>
              </a:rPr>
              <a:t>Deforestation affects both physical and biological components of the environment.</a:t>
            </a:r>
          </a:p>
          <a:p>
            <a:pPr marL="0" indent="0" fontAlgn="base">
              <a:buNone/>
            </a:pPr>
            <a:r>
              <a:rPr lang="en-GB" sz="4100" i="0">
                <a:effectLst/>
                <a:latin typeface="Times New Roman" panose="02020603050405020304" pitchFamily="18" charset="0"/>
                <a:cs typeface="Times New Roman" panose="02020603050405020304" pitchFamily="18" charset="0"/>
              </a:rPr>
              <a:t>(1) Soil erosion and flash flood</a:t>
            </a:r>
          </a:p>
          <a:p>
            <a:pPr fontAlgn="base"/>
            <a:r>
              <a:rPr lang="en-GB" sz="4100" i="0">
                <a:effectLst/>
                <a:latin typeface="Times New Roman" panose="02020603050405020304" pitchFamily="18" charset="0"/>
                <a:cs typeface="Times New Roman" panose="02020603050405020304" pitchFamily="18" charset="0"/>
              </a:rPr>
              <a:t>A shrinking forest cover coupled with overexploitation of groundwater has accelerated erosion along the slopes of the lower Himalayas and Aravali hills, making them prone to landslides. Destruction of the forests has altered rainfall patterns. Lack of forest cover has resulted in water flowing off the ground, washing away the topsoil which is finally deposited as silt in the river beds. Forests check soil-erosion, landslides, and reduce the intensity of flood and drought.</a:t>
            </a:r>
            <a:endParaRPr lang="en-US" sz="4100" i="0">
              <a:effectLst/>
              <a:latin typeface="Times New Roman" panose="02020603050405020304" pitchFamily="18" charset="0"/>
              <a:cs typeface="Times New Roman" panose="02020603050405020304" pitchFamily="18" charset="0"/>
            </a:endParaRPr>
          </a:p>
          <a:p>
            <a:pPr marL="0" indent="0" fontAlgn="base">
              <a:buNone/>
            </a:pPr>
            <a:r>
              <a:rPr lang="en-GB" sz="4100" i="0">
                <a:effectLst/>
                <a:latin typeface="Times New Roman" panose="02020603050405020304" pitchFamily="18" charset="0"/>
                <a:cs typeface="Times New Roman" panose="02020603050405020304" pitchFamily="18" charset="0"/>
              </a:rPr>
              <a:t>(2) Climatic change</a:t>
            </a:r>
          </a:p>
          <a:p>
            <a:pPr fontAlgn="base"/>
            <a:r>
              <a:rPr lang="en-GB" sz="4100" i="0">
                <a:effectLst/>
                <a:latin typeface="Times New Roman" panose="02020603050405020304" pitchFamily="18" charset="0"/>
                <a:cs typeface="Times New Roman" panose="02020603050405020304" pitchFamily="18" charset="0"/>
              </a:rPr>
              <a:t>Forests enhance local precipitation and improve the water holding capacity of the soil, regulate the water cycle, maintain soil fertility by returning the nutrients to the soil through leaf fall and decomposition of litter. Forests check soil-erosion, landslides, and reduce the intensity of floods and droughts. Forests have a profound effect on the climate. Forest absorbed carbon dioxide from the atmosphere and help in balancing carbon dioxide and oxygen in the atmosphere.</a:t>
            </a:r>
          </a:p>
          <a:p>
            <a:pPr fontAlgn="base"/>
            <a:endParaRPr lang="en-GB" b="0" i="0">
              <a:solidFill>
                <a:srgbClr val="403C40"/>
              </a:solidFill>
              <a:effectLst/>
              <a:latin typeface="Montserrat"/>
            </a:endParaRPr>
          </a:p>
        </p:txBody>
      </p:sp>
    </p:spTree>
    <p:extLst>
      <p:ext uri="{BB962C8B-B14F-4D97-AF65-F5344CB8AC3E}">
        <p14:creationId xmlns:p14="http://schemas.microsoft.com/office/powerpoint/2010/main" val="7035342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CED9001-6526-B745-AFD1-31C088F7FE90}"/>
              </a:ext>
            </a:extLst>
          </p:cNvPr>
          <p:cNvSpPr>
            <a:spLocks noGrp="1"/>
          </p:cNvSpPr>
          <p:nvPr>
            <p:ph idx="1"/>
          </p:nvPr>
        </p:nvSpPr>
        <p:spPr>
          <a:xfrm>
            <a:off x="0" y="0"/>
            <a:ext cx="12172208" cy="6976753"/>
          </a:xfrm>
        </p:spPr>
        <p:txBody>
          <a:bodyPr>
            <a:noAutofit/>
          </a:bodyPr>
          <a:lstStyle/>
          <a:p>
            <a:pPr fontAlgn="base"/>
            <a:r>
              <a:rPr lang="en-GB" sz="3200" i="0">
                <a:effectLst/>
                <a:latin typeface="Times New Roman" panose="02020603050405020304" pitchFamily="18" charset="0"/>
                <a:cs typeface="Times New Roman" panose="02020603050405020304" pitchFamily="18" charset="0"/>
              </a:rPr>
              <a:t>The forests play a vital role in maintaining the oxygen supply in the air, we breathe. They also play a vital role in the regulation of water (water cycle) in the environment and act as environmental buffers regulating climate and atmospheric humidity.</a:t>
            </a:r>
          </a:p>
          <a:p>
            <a:pPr fontAlgn="base"/>
            <a:r>
              <a:rPr lang="en-GB" sz="3200" i="0">
                <a:effectLst/>
                <a:latin typeface="Times New Roman" panose="02020603050405020304" pitchFamily="18" charset="0"/>
                <a:cs typeface="Times New Roman" panose="02020603050405020304" pitchFamily="18" charset="0"/>
              </a:rPr>
              <a:t>Heat build-up in the atmosphere is one of the important problems of the century known as the greenhouse effect is partly caused by the result of deforestation. The entire Himalayan ecosystem is threatened and is under severe imbalance as snow –line has thinned and perennial springs have dried up. Annual rainfall has declined by 3 to 4%. Chronic droughts have begun even in areas like Tamilnadu and Himanchal Pradesh where they were not known earlier.</a:t>
            </a:r>
            <a:endParaRPr lang="en-US" sz="3200" i="0">
              <a:effectLst/>
              <a:latin typeface="Times New Roman" panose="02020603050405020304" pitchFamily="18" charset="0"/>
              <a:cs typeface="Times New Roman" panose="02020603050405020304" pitchFamily="18" charset="0"/>
            </a:endParaRPr>
          </a:p>
          <a:p>
            <a:pPr fontAlgn="base"/>
            <a:r>
              <a:rPr lang="en-GB" sz="3200" i="0">
                <a:effectLst/>
                <a:latin typeface="Times New Roman" panose="02020603050405020304" pitchFamily="18" charset="0"/>
                <a:cs typeface="Times New Roman" panose="02020603050405020304" pitchFamily="18" charset="0"/>
              </a:rPr>
              <a:t>(3) Loss of wild life</a:t>
            </a:r>
          </a:p>
          <a:p>
            <a:pPr fontAlgn="base"/>
            <a:r>
              <a:rPr lang="en-GB" sz="3200" i="0">
                <a:effectLst/>
                <a:latin typeface="Times New Roman" panose="02020603050405020304" pitchFamily="18" charset="0"/>
                <a:cs typeface="Times New Roman" panose="02020603050405020304" pitchFamily="18" charset="0"/>
              </a:rPr>
              <a:t>The destruction and alteration of habitats due to deforestation causes an ecological imbalance in the region concerned. The shrinkage of green cover has adverse effects on the stability of the ecosystem.</a:t>
            </a:r>
          </a:p>
        </p:txBody>
      </p:sp>
    </p:spTree>
    <p:extLst>
      <p:ext uri="{BB962C8B-B14F-4D97-AF65-F5344CB8AC3E}">
        <p14:creationId xmlns:p14="http://schemas.microsoft.com/office/powerpoint/2010/main" val="5294910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D9C158-AE71-2E40-9BE3-8BAC3912CBE3}"/>
              </a:ext>
            </a:extLst>
          </p:cNvPr>
          <p:cNvSpPr>
            <a:spLocks noGrp="1"/>
          </p:cNvSpPr>
          <p:nvPr>
            <p:ph idx="1"/>
          </p:nvPr>
        </p:nvSpPr>
        <p:spPr>
          <a:xfrm>
            <a:off x="838199" y="395844"/>
            <a:ext cx="11049495" cy="6147955"/>
          </a:xfrm>
        </p:spPr>
        <p:txBody>
          <a:bodyPr>
            <a:normAutofit fontScale="92500" lnSpcReduction="10000"/>
          </a:bodyPr>
          <a:lstStyle/>
          <a:p>
            <a:pPr marL="0" indent="0">
              <a:buNone/>
            </a:pPr>
            <a:r>
              <a:rPr lang="en-GB" sz="3200" i="0">
                <a:effectLst/>
                <a:latin typeface="Times New Roman" panose="02020603050405020304" pitchFamily="18" charset="0"/>
                <a:cs typeface="Times New Roman" panose="02020603050405020304" pitchFamily="18" charset="0"/>
              </a:rPr>
              <a:t>The Effects Of Deforestation In The Amazon Rainforest</a:t>
            </a:r>
          </a:p>
          <a:p>
            <a:r>
              <a:rPr lang="en-GB" sz="3200" i="0">
                <a:effectLst/>
                <a:latin typeface="Times New Roman" panose="02020603050405020304" pitchFamily="18" charset="0"/>
                <a:cs typeface="Times New Roman" panose="02020603050405020304" pitchFamily="18" charset="0"/>
              </a:rPr>
              <a:t>Brazil and the Amazon forest are also important (for the wrong reasons) deforestation areas worldwide. The Amazon Rainforest is one of the world’s largest forest hotspots, with huge biodiversity reserves. Its ability to store carbon and produce oxygen makes it of the “lungs” of the planet.</a:t>
            </a:r>
            <a:endParaRPr lang="en-US" sz="3200" i="0">
              <a:effectLst/>
              <a:latin typeface="Times New Roman" panose="02020603050405020304" pitchFamily="18" charset="0"/>
              <a:cs typeface="Times New Roman" panose="02020603050405020304" pitchFamily="18" charset="0"/>
            </a:endParaRPr>
          </a:p>
          <a:p>
            <a:r>
              <a:rPr lang="en-GB" sz="3200">
                <a:latin typeface="Times New Roman" panose="02020603050405020304" pitchFamily="18" charset="0"/>
                <a:cs typeface="Times New Roman" panose="02020603050405020304" pitchFamily="18" charset="0"/>
              </a:rPr>
              <a:t>According to OEC</a:t>
            </a:r>
            <a:r>
              <a:rPr lang="en-US" sz="3200">
                <a:latin typeface="Times New Roman" panose="02020603050405020304" pitchFamily="18" charset="0"/>
                <a:cs typeface="Times New Roman" panose="02020603050405020304" pitchFamily="18" charset="0"/>
              </a:rPr>
              <a:t>D</a:t>
            </a:r>
            <a:r>
              <a:rPr lang="en-GB" sz="3200" i="0">
                <a:effectLst/>
                <a:latin typeface="Times New Roman" panose="02020603050405020304" pitchFamily="18" charset="0"/>
                <a:cs typeface="Times New Roman" panose="02020603050405020304" pitchFamily="18" charset="0"/>
              </a:rPr>
              <a:t>, the human population is expected to continue to increase and reach over 9 billion people by 2050. At the current rate of consumption, and with more people inhabiting Earth, the need for more space to grow food and extract natural resources is only likely to increase – depending, of course, on tech development such as artificial foods. As the demand for food or raw materials like cotton or minerals increases, so does the need to turn forests into farmland, pastureland, or mining spots. Under this broader perspective, how can we stop def</a:t>
            </a:r>
            <a:r>
              <a:rPr lang="en-GB" sz="3200" b="0" i="0">
                <a:solidFill>
                  <a:srgbClr val="1C2F49"/>
                </a:solidFill>
                <a:effectLst/>
                <a:latin typeface="Times New Roman" panose="02020603050405020304" pitchFamily="18" charset="0"/>
                <a:cs typeface="Times New Roman" panose="02020603050405020304" pitchFamily="18" charset="0"/>
              </a:rPr>
              <a:t>orestation</a:t>
            </a:r>
            <a:r>
              <a:rPr lang="en-GB" b="0" i="0">
                <a:solidFill>
                  <a:srgbClr val="1C2F49"/>
                </a:solidFill>
                <a:effectLst/>
                <a:latin typeface="Montserrat"/>
              </a:rPr>
              <a:t>?</a:t>
            </a:r>
          </a:p>
        </p:txBody>
      </p:sp>
    </p:spTree>
    <p:extLst>
      <p:ext uri="{BB962C8B-B14F-4D97-AF65-F5344CB8AC3E}">
        <p14:creationId xmlns:p14="http://schemas.microsoft.com/office/powerpoint/2010/main" val="24885387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13</Slides>
  <Notes>0</Notes>
  <HiddenSlides>0</HiddenSlide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inkudevi294@gmail.com</dc:creator>
  <cp:lastModifiedBy>inkudevi294@gmail.com</cp:lastModifiedBy>
  <cp:revision>2</cp:revision>
  <dcterms:created xsi:type="dcterms:W3CDTF">2021-06-10T01:53:07Z</dcterms:created>
  <dcterms:modified xsi:type="dcterms:W3CDTF">2021-06-10T02:51:04Z</dcterms:modified>
</cp:coreProperties>
</file>