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7" r:id="rId5"/>
    <p:sldId id="268" r:id="rId6"/>
    <p:sldId id="269" r:id="rId7"/>
    <p:sldId id="270" r:id="rId8"/>
    <p:sldId id="271" r:id="rId9"/>
    <p:sldId id="272" r:id="rId10"/>
    <p:sldId id="27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42EA6-9BDF-0B4E-BB0C-235AB78430D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416FC27-F9FF-6F4A-BB85-D022A821A1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DED5FE0-C9B5-9241-BE5F-10C0CECA8C2C}"/>
              </a:ext>
            </a:extLst>
          </p:cNvPr>
          <p:cNvSpPr>
            <a:spLocks noGrp="1"/>
          </p:cNvSpPr>
          <p:nvPr>
            <p:ph type="dt" sz="half" idx="10"/>
          </p:nvPr>
        </p:nvSpPr>
        <p:spPr/>
        <p:txBody>
          <a:bodyPr/>
          <a:lstStyle/>
          <a:p>
            <a:fld id="{2CE7C006-260F-4B4D-82FF-7A93F6DFEE2A}" type="datetimeFigureOut">
              <a:rPr lang="en-US" smtClean="0"/>
              <a:t>6/10/2021</a:t>
            </a:fld>
            <a:endParaRPr lang="en-US"/>
          </a:p>
        </p:txBody>
      </p:sp>
      <p:sp>
        <p:nvSpPr>
          <p:cNvPr id="5" name="Footer Placeholder 4">
            <a:extLst>
              <a:ext uri="{FF2B5EF4-FFF2-40B4-BE49-F238E27FC236}">
                <a16:creationId xmlns:a16="http://schemas.microsoft.com/office/drawing/2014/main" id="{9F545F0A-ADAB-1446-BD08-C24E9D7C29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9CC0E6-2EDD-454A-B9D4-CB85F2B81074}"/>
              </a:ext>
            </a:extLst>
          </p:cNvPr>
          <p:cNvSpPr>
            <a:spLocks noGrp="1"/>
          </p:cNvSpPr>
          <p:nvPr>
            <p:ph type="sldNum" sz="quarter" idx="12"/>
          </p:nvPr>
        </p:nvSpPr>
        <p:spPr/>
        <p:txBody>
          <a:bodyPr/>
          <a:lstStyle/>
          <a:p>
            <a:fld id="{5C97AAB1-CD37-AA43-BF4E-2141C2B4B09E}" type="slidenum">
              <a:rPr lang="en-US" smtClean="0"/>
              <a:t>‹#›</a:t>
            </a:fld>
            <a:endParaRPr lang="en-US"/>
          </a:p>
        </p:txBody>
      </p:sp>
    </p:spTree>
    <p:extLst>
      <p:ext uri="{BB962C8B-B14F-4D97-AF65-F5344CB8AC3E}">
        <p14:creationId xmlns:p14="http://schemas.microsoft.com/office/powerpoint/2010/main" val="3265956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4A9B8-FA45-7F4C-9CD8-F66120F3C49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F4D5686-A708-3D40-B8F7-0C93629D7B3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5307255-6F2A-E34E-BDB8-741E8AE0D356}"/>
              </a:ext>
            </a:extLst>
          </p:cNvPr>
          <p:cNvSpPr>
            <a:spLocks noGrp="1"/>
          </p:cNvSpPr>
          <p:nvPr>
            <p:ph type="dt" sz="half" idx="10"/>
          </p:nvPr>
        </p:nvSpPr>
        <p:spPr/>
        <p:txBody>
          <a:bodyPr/>
          <a:lstStyle/>
          <a:p>
            <a:fld id="{2CE7C006-260F-4B4D-82FF-7A93F6DFEE2A}" type="datetimeFigureOut">
              <a:rPr lang="en-US" smtClean="0"/>
              <a:t>6/10/2021</a:t>
            </a:fld>
            <a:endParaRPr lang="en-US"/>
          </a:p>
        </p:txBody>
      </p:sp>
      <p:sp>
        <p:nvSpPr>
          <p:cNvPr id="5" name="Footer Placeholder 4">
            <a:extLst>
              <a:ext uri="{FF2B5EF4-FFF2-40B4-BE49-F238E27FC236}">
                <a16:creationId xmlns:a16="http://schemas.microsoft.com/office/drawing/2014/main" id="{D5261CB6-1462-D048-980B-CC31036C20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887DB3-89B1-AD4A-A7DD-DE4AB02073B3}"/>
              </a:ext>
            </a:extLst>
          </p:cNvPr>
          <p:cNvSpPr>
            <a:spLocks noGrp="1"/>
          </p:cNvSpPr>
          <p:nvPr>
            <p:ph type="sldNum" sz="quarter" idx="12"/>
          </p:nvPr>
        </p:nvSpPr>
        <p:spPr/>
        <p:txBody>
          <a:bodyPr/>
          <a:lstStyle/>
          <a:p>
            <a:fld id="{5C97AAB1-CD37-AA43-BF4E-2141C2B4B09E}" type="slidenum">
              <a:rPr lang="en-US" smtClean="0"/>
              <a:t>‹#›</a:t>
            </a:fld>
            <a:endParaRPr lang="en-US"/>
          </a:p>
        </p:txBody>
      </p:sp>
    </p:spTree>
    <p:extLst>
      <p:ext uri="{BB962C8B-B14F-4D97-AF65-F5344CB8AC3E}">
        <p14:creationId xmlns:p14="http://schemas.microsoft.com/office/powerpoint/2010/main" val="2004900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3A6D76-1835-0A46-B9CF-6604E95B7EF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17C3B04-91A3-6445-AFAC-431179F3E32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A6C556E-B42A-1A46-99F3-790AB6A1B7D4}"/>
              </a:ext>
            </a:extLst>
          </p:cNvPr>
          <p:cNvSpPr>
            <a:spLocks noGrp="1"/>
          </p:cNvSpPr>
          <p:nvPr>
            <p:ph type="dt" sz="half" idx="10"/>
          </p:nvPr>
        </p:nvSpPr>
        <p:spPr/>
        <p:txBody>
          <a:bodyPr/>
          <a:lstStyle/>
          <a:p>
            <a:fld id="{2CE7C006-260F-4B4D-82FF-7A93F6DFEE2A}" type="datetimeFigureOut">
              <a:rPr lang="en-US" smtClean="0"/>
              <a:t>6/10/2021</a:t>
            </a:fld>
            <a:endParaRPr lang="en-US"/>
          </a:p>
        </p:txBody>
      </p:sp>
      <p:sp>
        <p:nvSpPr>
          <p:cNvPr id="5" name="Footer Placeholder 4">
            <a:extLst>
              <a:ext uri="{FF2B5EF4-FFF2-40B4-BE49-F238E27FC236}">
                <a16:creationId xmlns:a16="http://schemas.microsoft.com/office/drawing/2014/main" id="{B399C135-1135-A249-AAE6-938A630388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31F6FB-14BE-6940-B261-F32D142B681D}"/>
              </a:ext>
            </a:extLst>
          </p:cNvPr>
          <p:cNvSpPr>
            <a:spLocks noGrp="1"/>
          </p:cNvSpPr>
          <p:nvPr>
            <p:ph type="sldNum" sz="quarter" idx="12"/>
          </p:nvPr>
        </p:nvSpPr>
        <p:spPr/>
        <p:txBody>
          <a:bodyPr/>
          <a:lstStyle/>
          <a:p>
            <a:fld id="{5C97AAB1-CD37-AA43-BF4E-2141C2B4B09E}" type="slidenum">
              <a:rPr lang="en-US" smtClean="0"/>
              <a:t>‹#›</a:t>
            </a:fld>
            <a:endParaRPr lang="en-US"/>
          </a:p>
        </p:txBody>
      </p:sp>
    </p:spTree>
    <p:extLst>
      <p:ext uri="{BB962C8B-B14F-4D97-AF65-F5344CB8AC3E}">
        <p14:creationId xmlns:p14="http://schemas.microsoft.com/office/powerpoint/2010/main" val="689774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C7B6C-6451-C346-ADB1-E9C14D548F0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71126CF-AE42-F54E-AEB0-BF9831FE307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B1F6A66-9899-B14E-9636-5D9DF6FB224C}"/>
              </a:ext>
            </a:extLst>
          </p:cNvPr>
          <p:cNvSpPr>
            <a:spLocks noGrp="1"/>
          </p:cNvSpPr>
          <p:nvPr>
            <p:ph type="dt" sz="half" idx="10"/>
          </p:nvPr>
        </p:nvSpPr>
        <p:spPr/>
        <p:txBody>
          <a:bodyPr/>
          <a:lstStyle/>
          <a:p>
            <a:fld id="{2CE7C006-260F-4B4D-82FF-7A93F6DFEE2A}" type="datetimeFigureOut">
              <a:rPr lang="en-US" smtClean="0"/>
              <a:t>6/10/2021</a:t>
            </a:fld>
            <a:endParaRPr lang="en-US"/>
          </a:p>
        </p:txBody>
      </p:sp>
      <p:sp>
        <p:nvSpPr>
          <p:cNvPr id="5" name="Footer Placeholder 4">
            <a:extLst>
              <a:ext uri="{FF2B5EF4-FFF2-40B4-BE49-F238E27FC236}">
                <a16:creationId xmlns:a16="http://schemas.microsoft.com/office/drawing/2014/main" id="{24C97F91-590C-0D48-A265-60E4F15D5C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17693A-A9AF-3645-BB0F-9EB1C8A864EA}"/>
              </a:ext>
            </a:extLst>
          </p:cNvPr>
          <p:cNvSpPr>
            <a:spLocks noGrp="1"/>
          </p:cNvSpPr>
          <p:nvPr>
            <p:ph type="sldNum" sz="quarter" idx="12"/>
          </p:nvPr>
        </p:nvSpPr>
        <p:spPr/>
        <p:txBody>
          <a:bodyPr/>
          <a:lstStyle/>
          <a:p>
            <a:fld id="{5C97AAB1-CD37-AA43-BF4E-2141C2B4B09E}" type="slidenum">
              <a:rPr lang="en-US" smtClean="0"/>
              <a:t>‹#›</a:t>
            </a:fld>
            <a:endParaRPr lang="en-US"/>
          </a:p>
        </p:txBody>
      </p:sp>
    </p:spTree>
    <p:extLst>
      <p:ext uri="{BB962C8B-B14F-4D97-AF65-F5344CB8AC3E}">
        <p14:creationId xmlns:p14="http://schemas.microsoft.com/office/powerpoint/2010/main" val="18712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859B9-EB71-3046-ABD2-1509DC6D734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D21686A-7196-E944-8900-589CB99428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4816E34-9F4D-D649-8F76-55396CC8B4B0}"/>
              </a:ext>
            </a:extLst>
          </p:cNvPr>
          <p:cNvSpPr>
            <a:spLocks noGrp="1"/>
          </p:cNvSpPr>
          <p:nvPr>
            <p:ph type="dt" sz="half" idx="10"/>
          </p:nvPr>
        </p:nvSpPr>
        <p:spPr/>
        <p:txBody>
          <a:bodyPr/>
          <a:lstStyle/>
          <a:p>
            <a:fld id="{2CE7C006-260F-4B4D-82FF-7A93F6DFEE2A}" type="datetimeFigureOut">
              <a:rPr lang="en-US" smtClean="0"/>
              <a:t>6/10/2021</a:t>
            </a:fld>
            <a:endParaRPr lang="en-US"/>
          </a:p>
        </p:txBody>
      </p:sp>
      <p:sp>
        <p:nvSpPr>
          <p:cNvPr id="5" name="Footer Placeholder 4">
            <a:extLst>
              <a:ext uri="{FF2B5EF4-FFF2-40B4-BE49-F238E27FC236}">
                <a16:creationId xmlns:a16="http://schemas.microsoft.com/office/drawing/2014/main" id="{C4C006B9-5EB8-C54D-887A-51E01967ED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779B87-4F84-0F43-91AC-68F87D5A1A79}"/>
              </a:ext>
            </a:extLst>
          </p:cNvPr>
          <p:cNvSpPr>
            <a:spLocks noGrp="1"/>
          </p:cNvSpPr>
          <p:nvPr>
            <p:ph type="sldNum" sz="quarter" idx="12"/>
          </p:nvPr>
        </p:nvSpPr>
        <p:spPr/>
        <p:txBody>
          <a:bodyPr/>
          <a:lstStyle/>
          <a:p>
            <a:fld id="{5C97AAB1-CD37-AA43-BF4E-2141C2B4B09E}" type="slidenum">
              <a:rPr lang="en-US" smtClean="0"/>
              <a:t>‹#›</a:t>
            </a:fld>
            <a:endParaRPr lang="en-US"/>
          </a:p>
        </p:txBody>
      </p:sp>
    </p:spTree>
    <p:extLst>
      <p:ext uri="{BB962C8B-B14F-4D97-AF65-F5344CB8AC3E}">
        <p14:creationId xmlns:p14="http://schemas.microsoft.com/office/powerpoint/2010/main" val="141296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E82CA-7A15-2840-9156-34C8C574324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6C7B8DA-D630-F447-AA3E-5A47A39F9B4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FA582E9-734D-EA4D-89F6-864E49F1753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C4EF186-FFF4-284C-AD1A-C59D914E16A3}"/>
              </a:ext>
            </a:extLst>
          </p:cNvPr>
          <p:cNvSpPr>
            <a:spLocks noGrp="1"/>
          </p:cNvSpPr>
          <p:nvPr>
            <p:ph type="dt" sz="half" idx="10"/>
          </p:nvPr>
        </p:nvSpPr>
        <p:spPr/>
        <p:txBody>
          <a:bodyPr/>
          <a:lstStyle/>
          <a:p>
            <a:fld id="{2CE7C006-260F-4B4D-82FF-7A93F6DFEE2A}" type="datetimeFigureOut">
              <a:rPr lang="en-US" smtClean="0"/>
              <a:t>6/10/2021</a:t>
            </a:fld>
            <a:endParaRPr lang="en-US"/>
          </a:p>
        </p:txBody>
      </p:sp>
      <p:sp>
        <p:nvSpPr>
          <p:cNvPr id="6" name="Footer Placeholder 5">
            <a:extLst>
              <a:ext uri="{FF2B5EF4-FFF2-40B4-BE49-F238E27FC236}">
                <a16:creationId xmlns:a16="http://schemas.microsoft.com/office/drawing/2014/main" id="{63B93353-570E-8942-96F9-BCF09B5363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5BF27E-0948-5D4E-8856-A6127FB66B5D}"/>
              </a:ext>
            </a:extLst>
          </p:cNvPr>
          <p:cNvSpPr>
            <a:spLocks noGrp="1"/>
          </p:cNvSpPr>
          <p:nvPr>
            <p:ph type="sldNum" sz="quarter" idx="12"/>
          </p:nvPr>
        </p:nvSpPr>
        <p:spPr/>
        <p:txBody>
          <a:bodyPr/>
          <a:lstStyle/>
          <a:p>
            <a:fld id="{5C97AAB1-CD37-AA43-BF4E-2141C2B4B09E}" type="slidenum">
              <a:rPr lang="en-US" smtClean="0"/>
              <a:t>‹#›</a:t>
            </a:fld>
            <a:endParaRPr lang="en-US"/>
          </a:p>
        </p:txBody>
      </p:sp>
    </p:spTree>
    <p:extLst>
      <p:ext uri="{BB962C8B-B14F-4D97-AF65-F5344CB8AC3E}">
        <p14:creationId xmlns:p14="http://schemas.microsoft.com/office/powerpoint/2010/main" val="66240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176A2-E2A7-8440-BBDD-71DC556A62F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9A1A262-A1F5-8342-B1E1-7DCD94CD7E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F913BC7-3C12-7346-9DB5-61C00AB83A6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32582BF-2FAF-4342-B26C-2D8F2E917D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42B8849-0944-7046-B478-F3F12A479C8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3F4606BD-B4C8-1642-8DA2-6E6CD48134A3}"/>
              </a:ext>
            </a:extLst>
          </p:cNvPr>
          <p:cNvSpPr>
            <a:spLocks noGrp="1"/>
          </p:cNvSpPr>
          <p:nvPr>
            <p:ph type="dt" sz="half" idx="10"/>
          </p:nvPr>
        </p:nvSpPr>
        <p:spPr/>
        <p:txBody>
          <a:bodyPr/>
          <a:lstStyle/>
          <a:p>
            <a:fld id="{2CE7C006-260F-4B4D-82FF-7A93F6DFEE2A}" type="datetimeFigureOut">
              <a:rPr lang="en-US" smtClean="0"/>
              <a:t>6/10/2021</a:t>
            </a:fld>
            <a:endParaRPr lang="en-US"/>
          </a:p>
        </p:txBody>
      </p:sp>
      <p:sp>
        <p:nvSpPr>
          <p:cNvPr id="8" name="Footer Placeholder 7">
            <a:extLst>
              <a:ext uri="{FF2B5EF4-FFF2-40B4-BE49-F238E27FC236}">
                <a16:creationId xmlns:a16="http://schemas.microsoft.com/office/drawing/2014/main" id="{7B96178C-88E9-F64B-B6C0-6149B07E95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F842E9B-4F0C-0042-B3EA-98ED7717258C}"/>
              </a:ext>
            </a:extLst>
          </p:cNvPr>
          <p:cNvSpPr>
            <a:spLocks noGrp="1"/>
          </p:cNvSpPr>
          <p:nvPr>
            <p:ph type="sldNum" sz="quarter" idx="12"/>
          </p:nvPr>
        </p:nvSpPr>
        <p:spPr/>
        <p:txBody>
          <a:bodyPr/>
          <a:lstStyle/>
          <a:p>
            <a:fld id="{5C97AAB1-CD37-AA43-BF4E-2141C2B4B09E}" type="slidenum">
              <a:rPr lang="en-US" smtClean="0"/>
              <a:t>‹#›</a:t>
            </a:fld>
            <a:endParaRPr lang="en-US"/>
          </a:p>
        </p:txBody>
      </p:sp>
    </p:spTree>
    <p:extLst>
      <p:ext uri="{BB962C8B-B14F-4D97-AF65-F5344CB8AC3E}">
        <p14:creationId xmlns:p14="http://schemas.microsoft.com/office/powerpoint/2010/main" val="4119380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40938-58CC-834F-BE07-1943FE04002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3A038A3-D9BB-3440-A069-9FE3A8C24056}"/>
              </a:ext>
            </a:extLst>
          </p:cNvPr>
          <p:cNvSpPr>
            <a:spLocks noGrp="1"/>
          </p:cNvSpPr>
          <p:nvPr>
            <p:ph type="dt" sz="half" idx="10"/>
          </p:nvPr>
        </p:nvSpPr>
        <p:spPr/>
        <p:txBody>
          <a:bodyPr/>
          <a:lstStyle/>
          <a:p>
            <a:fld id="{2CE7C006-260F-4B4D-82FF-7A93F6DFEE2A}" type="datetimeFigureOut">
              <a:rPr lang="en-US" smtClean="0"/>
              <a:t>6/10/2021</a:t>
            </a:fld>
            <a:endParaRPr lang="en-US"/>
          </a:p>
        </p:txBody>
      </p:sp>
      <p:sp>
        <p:nvSpPr>
          <p:cNvPr id="4" name="Footer Placeholder 3">
            <a:extLst>
              <a:ext uri="{FF2B5EF4-FFF2-40B4-BE49-F238E27FC236}">
                <a16:creationId xmlns:a16="http://schemas.microsoft.com/office/drawing/2014/main" id="{D73663EC-74C5-5146-8545-4CBCE4343EC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CF3FA12-028B-5046-AD04-ACDE61DA4CD2}"/>
              </a:ext>
            </a:extLst>
          </p:cNvPr>
          <p:cNvSpPr>
            <a:spLocks noGrp="1"/>
          </p:cNvSpPr>
          <p:nvPr>
            <p:ph type="sldNum" sz="quarter" idx="12"/>
          </p:nvPr>
        </p:nvSpPr>
        <p:spPr/>
        <p:txBody>
          <a:bodyPr/>
          <a:lstStyle/>
          <a:p>
            <a:fld id="{5C97AAB1-CD37-AA43-BF4E-2141C2B4B09E}" type="slidenum">
              <a:rPr lang="en-US" smtClean="0"/>
              <a:t>‹#›</a:t>
            </a:fld>
            <a:endParaRPr lang="en-US"/>
          </a:p>
        </p:txBody>
      </p:sp>
    </p:spTree>
    <p:extLst>
      <p:ext uri="{BB962C8B-B14F-4D97-AF65-F5344CB8AC3E}">
        <p14:creationId xmlns:p14="http://schemas.microsoft.com/office/powerpoint/2010/main" val="1156138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EEECC5-3DB2-C749-A1DC-4FFE787C1578}"/>
              </a:ext>
            </a:extLst>
          </p:cNvPr>
          <p:cNvSpPr>
            <a:spLocks noGrp="1"/>
          </p:cNvSpPr>
          <p:nvPr>
            <p:ph type="dt" sz="half" idx="10"/>
          </p:nvPr>
        </p:nvSpPr>
        <p:spPr/>
        <p:txBody>
          <a:bodyPr/>
          <a:lstStyle/>
          <a:p>
            <a:fld id="{2CE7C006-260F-4B4D-82FF-7A93F6DFEE2A}" type="datetimeFigureOut">
              <a:rPr lang="en-US" smtClean="0"/>
              <a:t>6/10/2021</a:t>
            </a:fld>
            <a:endParaRPr lang="en-US"/>
          </a:p>
        </p:txBody>
      </p:sp>
      <p:sp>
        <p:nvSpPr>
          <p:cNvPr id="3" name="Footer Placeholder 2">
            <a:extLst>
              <a:ext uri="{FF2B5EF4-FFF2-40B4-BE49-F238E27FC236}">
                <a16:creationId xmlns:a16="http://schemas.microsoft.com/office/drawing/2014/main" id="{3C5AFA2F-E91B-F248-A074-34FA004254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31C5EDA-DC34-8C4A-8D81-E21AD6A4EA4E}"/>
              </a:ext>
            </a:extLst>
          </p:cNvPr>
          <p:cNvSpPr>
            <a:spLocks noGrp="1"/>
          </p:cNvSpPr>
          <p:nvPr>
            <p:ph type="sldNum" sz="quarter" idx="12"/>
          </p:nvPr>
        </p:nvSpPr>
        <p:spPr/>
        <p:txBody>
          <a:bodyPr/>
          <a:lstStyle/>
          <a:p>
            <a:fld id="{5C97AAB1-CD37-AA43-BF4E-2141C2B4B09E}" type="slidenum">
              <a:rPr lang="en-US" smtClean="0"/>
              <a:t>‹#›</a:t>
            </a:fld>
            <a:endParaRPr lang="en-US"/>
          </a:p>
        </p:txBody>
      </p:sp>
    </p:spTree>
    <p:extLst>
      <p:ext uri="{BB962C8B-B14F-4D97-AF65-F5344CB8AC3E}">
        <p14:creationId xmlns:p14="http://schemas.microsoft.com/office/powerpoint/2010/main" val="1765428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BACBC-51D5-1D48-9EA4-9813B5CB95C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4619C97-A9D9-994B-B0F7-36C90D1DE7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8A3DB242-276B-414E-9D58-A67C522599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CAB47B2-6285-314A-AB1F-031184DD7F93}"/>
              </a:ext>
            </a:extLst>
          </p:cNvPr>
          <p:cNvSpPr>
            <a:spLocks noGrp="1"/>
          </p:cNvSpPr>
          <p:nvPr>
            <p:ph type="dt" sz="half" idx="10"/>
          </p:nvPr>
        </p:nvSpPr>
        <p:spPr/>
        <p:txBody>
          <a:bodyPr/>
          <a:lstStyle/>
          <a:p>
            <a:fld id="{2CE7C006-260F-4B4D-82FF-7A93F6DFEE2A}" type="datetimeFigureOut">
              <a:rPr lang="en-US" smtClean="0"/>
              <a:t>6/10/2021</a:t>
            </a:fld>
            <a:endParaRPr lang="en-US"/>
          </a:p>
        </p:txBody>
      </p:sp>
      <p:sp>
        <p:nvSpPr>
          <p:cNvPr id="6" name="Footer Placeholder 5">
            <a:extLst>
              <a:ext uri="{FF2B5EF4-FFF2-40B4-BE49-F238E27FC236}">
                <a16:creationId xmlns:a16="http://schemas.microsoft.com/office/drawing/2014/main" id="{2D2C690B-8340-3843-9AC9-BDEE7DF8AE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D5CC34-72B5-D646-BC78-83E59BAEFE99}"/>
              </a:ext>
            </a:extLst>
          </p:cNvPr>
          <p:cNvSpPr>
            <a:spLocks noGrp="1"/>
          </p:cNvSpPr>
          <p:nvPr>
            <p:ph type="sldNum" sz="quarter" idx="12"/>
          </p:nvPr>
        </p:nvSpPr>
        <p:spPr/>
        <p:txBody>
          <a:bodyPr/>
          <a:lstStyle/>
          <a:p>
            <a:fld id="{5C97AAB1-CD37-AA43-BF4E-2141C2B4B09E}" type="slidenum">
              <a:rPr lang="en-US" smtClean="0"/>
              <a:t>‹#›</a:t>
            </a:fld>
            <a:endParaRPr lang="en-US"/>
          </a:p>
        </p:txBody>
      </p:sp>
    </p:spTree>
    <p:extLst>
      <p:ext uri="{BB962C8B-B14F-4D97-AF65-F5344CB8AC3E}">
        <p14:creationId xmlns:p14="http://schemas.microsoft.com/office/powerpoint/2010/main" val="38875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55E9C-E028-DF4C-9371-1DD83A67623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A3BFAF2-4943-984F-A031-475E413DB8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7134BF-BFFF-F649-9A57-178C665BF8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13642AC-9F47-F54B-9CCC-E3520E2870AE}"/>
              </a:ext>
            </a:extLst>
          </p:cNvPr>
          <p:cNvSpPr>
            <a:spLocks noGrp="1"/>
          </p:cNvSpPr>
          <p:nvPr>
            <p:ph type="dt" sz="half" idx="10"/>
          </p:nvPr>
        </p:nvSpPr>
        <p:spPr/>
        <p:txBody>
          <a:bodyPr/>
          <a:lstStyle/>
          <a:p>
            <a:fld id="{2CE7C006-260F-4B4D-82FF-7A93F6DFEE2A}" type="datetimeFigureOut">
              <a:rPr lang="en-US" smtClean="0"/>
              <a:t>6/10/2021</a:t>
            </a:fld>
            <a:endParaRPr lang="en-US"/>
          </a:p>
        </p:txBody>
      </p:sp>
      <p:sp>
        <p:nvSpPr>
          <p:cNvPr id="6" name="Footer Placeholder 5">
            <a:extLst>
              <a:ext uri="{FF2B5EF4-FFF2-40B4-BE49-F238E27FC236}">
                <a16:creationId xmlns:a16="http://schemas.microsoft.com/office/drawing/2014/main" id="{86C541C3-B018-9F49-A361-61596E8D22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31B048-AA3D-2345-B49B-5852D272E91E}"/>
              </a:ext>
            </a:extLst>
          </p:cNvPr>
          <p:cNvSpPr>
            <a:spLocks noGrp="1"/>
          </p:cNvSpPr>
          <p:nvPr>
            <p:ph type="sldNum" sz="quarter" idx="12"/>
          </p:nvPr>
        </p:nvSpPr>
        <p:spPr/>
        <p:txBody>
          <a:bodyPr/>
          <a:lstStyle/>
          <a:p>
            <a:fld id="{5C97AAB1-CD37-AA43-BF4E-2141C2B4B09E}" type="slidenum">
              <a:rPr lang="en-US" smtClean="0"/>
              <a:t>‹#›</a:t>
            </a:fld>
            <a:endParaRPr lang="en-US"/>
          </a:p>
        </p:txBody>
      </p:sp>
    </p:spTree>
    <p:extLst>
      <p:ext uri="{BB962C8B-B14F-4D97-AF65-F5344CB8AC3E}">
        <p14:creationId xmlns:p14="http://schemas.microsoft.com/office/powerpoint/2010/main" val="3211527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84F679-B9E2-9B4C-8B75-FF3BB10E4E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F135424-07F4-F14A-B623-351368473F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02A0AAF-A97A-2349-B19F-EB299D38D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E7C006-260F-4B4D-82FF-7A93F6DFEE2A}" type="datetimeFigureOut">
              <a:rPr lang="en-US" smtClean="0"/>
              <a:t>6/10/2021</a:t>
            </a:fld>
            <a:endParaRPr lang="en-US"/>
          </a:p>
        </p:txBody>
      </p:sp>
      <p:sp>
        <p:nvSpPr>
          <p:cNvPr id="5" name="Footer Placeholder 4">
            <a:extLst>
              <a:ext uri="{FF2B5EF4-FFF2-40B4-BE49-F238E27FC236}">
                <a16:creationId xmlns:a16="http://schemas.microsoft.com/office/drawing/2014/main" id="{AD522108-EC25-DB4C-A781-1B9C035F81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7508BE-4216-8E46-8ADA-CF78885143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97AAB1-CD37-AA43-BF4E-2141C2B4B09E}" type="slidenum">
              <a:rPr lang="en-US" smtClean="0"/>
              <a:t>‹#›</a:t>
            </a:fld>
            <a:endParaRPr lang="en-US"/>
          </a:p>
        </p:txBody>
      </p:sp>
    </p:spTree>
    <p:extLst>
      <p:ext uri="{BB962C8B-B14F-4D97-AF65-F5344CB8AC3E}">
        <p14:creationId xmlns:p14="http://schemas.microsoft.com/office/powerpoint/2010/main" val="1499290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FC59763-0D74-D04E-B43B-1748E92F98F1}"/>
              </a:ext>
            </a:extLst>
          </p:cNvPr>
          <p:cNvSpPr>
            <a:spLocks noGrp="1"/>
          </p:cNvSpPr>
          <p:nvPr>
            <p:ph type="subTitle" idx="1"/>
          </p:nvPr>
        </p:nvSpPr>
        <p:spPr>
          <a:xfrm>
            <a:off x="915390" y="766947"/>
            <a:ext cx="10737272" cy="5603669"/>
          </a:xfrm>
        </p:spPr>
        <p:txBody>
          <a:bodyPr/>
          <a:lstStyle/>
          <a:p>
            <a:endParaRPr lang="en-US" b="1"/>
          </a:p>
          <a:p>
            <a:endParaRPr lang="en-US" b="1"/>
          </a:p>
          <a:p>
            <a:endParaRPr lang="en-US" b="1"/>
          </a:p>
          <a:p>
            <a:r>
              <a:rPr lang="en-US" sz="4400" b="1"/>
              <a:t>4</a:t>
            </a:r>
            <a:r>
              <a:rPr lang="en-US" sz="4400" b="1" baseline="30000"/>
              <a:t>th</a:t>
            </a:r>
            <a:r>
              <a:rPr lang="en-US" sz="4400" b="1"/>
              <a:t> Semester</a:t>
            </a:r>
          </a:p>
          <a:p>
            <a:r>
              <a:rPr lang="en-US" sz="4400" b="1"/>
              <a:t>Paper-4016</a:t>
            </a:r>
          </a:p>
          <a:p>
            <a:r>
              <a:rPr lang="en-US" sz="4400" b="1"/>
              <a:t>ENVIRONMENTAL GEOGRAPHY AND DISASTER MANAGEMENT</a:t>
            </a:r>
          </a:p>
        </p:txBody>
      </p:sp>
    </p:spTree>
    <p:extLst>
      <p:ext uri="{BB962C8B-B14F-4D97-AF65-F5344CB8AC3E}">
        <p14:creationId xmlns:p14="http://schemas.microsoft.com/office/powerpoint/2010/main" val="3407523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2C1F7E-6E43-7944-AA8E-89F71B19CDCD}"/>
              </a:ext>
            </a:extLst>
          </p:cNvPr>
          <p:cNvSpPr>
            <a:spLocks noGrp="1"/>
          </p:cNvSpPr>
          <p:nvPr>
            <p:ph idx="1"/>
          </p:nvPr>
        </p:nvSpPr>
        <p:spPr>
          <a:xfrm>
            <a:off x="210292" y="222664"/>
            <a:ext cx="11751624" cy="4403766"/>
          </a:xfrm>
        </p:spPr>
        <p:txBody>
          <a:bodyPr>
            <a:noAutofit/>
          </a:bodyPr>
          <a:lstStyle/>
          <a:p>
            <a:r>
              <a:rPr lang="en-US" sz="3200">
                <a:latin typeface="Times New Roman" panose="02020603050405020304" pitchFamily="18" charset="0"/>
                <a:cs typeface="Times New Roman" panose="02020603050405020304" pitchFamily="18" charset="0"/>
              </a:rPr>
              <a:t>The impacts of modern technological man on natural environment are varied and highly complex as the transformation or modification of one natural condition and process leads to a series of changes in the biotic and abiotic components of the biospheric ecosystems.</a:t>
            </a:r>
          </a:p>
          <a:p>
            <a:r>
              <a:rPr lang="en-US" sz="3200">
                <a:latin typeface="Times New Roman" panose="02020603050405020304" pitchFamily="18" charset="0"/>
                <a:cs typeface="Times New Roman" panose="02020603050405020304" pitchFamily="18" charset="0"/>
              </a:rPr>
              <a:t>Thus if we look at the historical progression of man- environment relationships it become clear that purely natural relationship between ‘physical primitive man’ and natural environment during prehistoric period has changed to hostile relationship between‘technological man’ and the environment at present.This substantial change and shift in the nature and magnitude of man’s interactions with the natural environment has given birth to numerous environmental problems of serious consequences because the changes effected by man in the environment have become adjustable by the in-built self-regulatory mechanism of the natural environmental system / ecosystem.</a:t>
            </a:r>
          </a:p>
        </p:txBody>
      </p:sp>
    </p:spTree>
    <p:extLst>
      <p:ext uri="{BB962C8B-B14F-4D97-AF65-F5344CB8AC3E}">
        <p14:creationId xmlns:p14="http://schemas.microsoft.com/office/powerpoint/2010/main" val="1121804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95DB2B-8273-6641-84FD-C3F91217DCB1}"/>
              </a:ext>
            </a:extLst>
          </p:cNvPr>
          <p:cNvSpPr>
            <a:spLocks noGrp="1"/>
          </p:cNvSpPr>
          <p:nvPr>
            <p:ph idx="1"/>
          </p:nvPr>
        </p:nvSpPr>
        <p:spPr>
          <a:xfrm>
            <a:off x="714499" y="371104"/>
            <a:ext cx="11185565" cy="6395357"/>
          </a:xfrm>
        </p:spPr>
        <p:txBody>
          <a:bodyPr>
            <a:normAutofit lnSpcReduction="10000"/>
          </a:bodyPr>
          <a:lstStyle/>
          <a:p>
            <a:pPr marL="0" indent="0">
              <a:buNone/>
            </a:pPr>
            <a:r>
              <a:rPr lang="en-US" sz="3200" b="1" u="sng">
                <a:latin typeface="Times New Roman" panose="02020603050405020304" pitchFamily="18" charset="0"/>
                <a:cs typeface="Times New Roman" panose="02020603050405020304" pitchFamily="18" charset="0"/>
              </a:rPr>
              <a:t>HUMAN ENVIRONMENT RELATIONSHIP:HISTORICAL PROGRESSION</a:t>
            </a:r>
            <a:endParaRPr lang="en-US" sz="3200">
              <a:latin typeface="Times New Roman" panose="02020603050405020304" pitchFamily="18" charset="0"/>
              <a:cs typeface="Times New Roman" panose="02020603050405020304" pitchFamily="18" charset="0"/>
            </a:endParaRPr>
          </a:p>
          <a:p>
            <a:r>
              <a:rPr lang="en-US" sz="3200">
                <a:latin typeface="Times New Roman" panose="02020603050405020304" pitchFamily="18" charset="0"/>
                <a:cs typeface="Times New Roman" panose="02020603050405020304" pitchFamily="18" charset="0"/>
              </a:rPr>
              <a:t>The study of changing relationships between man and environment in historical perspective may help in demonstrating the increasing adverse impacts of human activities on the environment. The changing relationships of man with the natural environment from prehistoric to modern periods may be divided into </a:t>
            </a:r>
          </a:p>
          <a:p>
            <a:r>
              <a:rPr lang="en-US" sz="3200" b="1">
                <a:latin typeface="Times New Roman" panose="02020603050405020304" pitchFamily="18" charset="0"/>
                <a:cs typeface="Times New Roman" panose="02020603050405020304" pitchFamily="18" charset="0"/>
              </a:rPr>
              <a:t>Four stages as given below </a:t>
            </a:r>
            <a:r>
              <a:rPr lang="en-US" sz="3200">
                <a:latin typeface="Times New Roman" panose="02020603050405020304" pitchFamily="18" charset="0"/>
                <a:cs typeface="Times New Roman" panose="02020603050405020304" pitchFamily="18" charset="0"/>
              </a:rPr>
              <a:t>:</a:t>
            </a:r>
          </a:p>
          <a:p>
            <a:pPr marL="0" indent="0">
              <a:buNone/>
            </a:pPr>
            <a:r>
              <a:rPr lang="en-US" sz="3200">
                <a:latin typeface="Times New Roman" panose="02020603050405020304" pitchFamily="18" charset="0"/>
                <a:cs typeface="Times New Roman" panose="02020603050405020304" pitchFamily="18" charset="0"/>
              </a:rPr>
              <a:t>1. Period of hunting and food gathering</a:t>
            </a:r>
          </a:p>
          <a:p>
            <a:pPr marL="0" indent="0">
              <a:buNone/>
            </a:pPr>
            <a:r>
              <a:rPr lang="en-US" sz="3200">
                <a:latin typeface="Times New Roman" panose="02020603050405020304" pitchFamily="18" charset="0"/>
                <a:cs typeface="Times New Roman" panose="02020603050405020304" pitchFamily="18" charset="0"/>
              </a:rPr>
              <a:t>2. Period of animal domestication and pastoralism</a:t>
            </a:r>
          </a:p>
          <a:p>
            <a:pPr marL="0" indent="0">
              <a:buNone/>
            </a:pPr>
            <a:r>
              <a:rPr lang="en-US" sz="3200">
                <a:latin typeface="Times New Roman" panose="02020603050405020304" pitchFamily="18" charset="0"/>
                <a:cs typeface="Times New Roman" panose="02020603050405020304" pitchFamily="18" charset="0"/>
              </a:rPr>
              <a:t>3. Period of plant domestication and agriculture</a:t>
            </a:r>
          </a:p>
          <a:p>
            <a:pPr marL="0" indent="0">
              <a:buNone/>
            </a:pPr>
            <a:r>
              <a:rPr lang="en-US" sz="3200">
                <a:latin typeface="Times New Roman" panose="02020603050405020304" pitchFamily="18" charset="0"/>
                <a:cs typeface="Times New Roman" panose="02020603050405020304" pitchFamily="18" charset="0"/>
              </a:rPr>
              <a:t>4. Period of science, technology and industrialization</a:t>
            </a:r>
          </a:p>
        </p:txBody>
      </p:sp>
    </p:spTree>
    <p:extLst>
      <p:ext uri="{BB962C8B-B14F-4D97-AF65-F5344CB8AC3E}">
        <p14:creationId xmlns:p14="http://schemas.microsoft.com/office/powerpoint/2010/main" val="3854839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0A07AD6-9711-374D-811B-2F450F33C66F}"/>
              </a:ext>
            </a:extLst>
          </p:cNvPr>
          <p:cNvSpPr>
            <a:spLocks noGrp="1"/>
          </p:cNvSpPr>
          <p:nvPr>
            <p:ph idx="1"/>
          </p:nvPr>
        </p:nvSpPr>
        <p:spPr>
          <a:xfrm>
            <a:off x="408214" y="321624"/>
            <a:ext cx="11279291" cy="6345876"/>
          </a:xfrm>
        </p:spPr>
        <p:txBody>
          <a:bodyPr>
            <a:normAutofit/>
          </a:bodyPr>
          <a:lstStyle/>
          <a:p>
            <a:pPr marL="0" indent="0">
              <a:buNone/>
            </a:pPr>
            <a:r>
              <a:rPr lang="en-US" sz="3200" b="1">
                <a:latin typeface="Times New Roman" panose="02020603050405020304" pitchFamily="18" charset="0"/>
                <a:cs typeface="Times New Roman" panose="02020603050405020304" pitchFamily="18" charset="0"/>
              </a:rPr>
              <a:t>1. Period of hunting and food gathering</a:t>
            </a:r>
          </a:p>
          <a:p>
            <a:pPr marL="0" indent="0">
              <a:buNone/>
            </a:pPr>
            <a:r>
              <a:rPr lang="en-US" sz="3200">
                <a:latin typeface="Times New Roman" panose="02020603050405020304" pitchFamily="18" charset="0"/>
                <a:cs typeface="Times New Roman" panose="02020603050405020304" pitchFamily="18" charset="0"/>
              </a:rPr>
              <a:t>This period is related to most primitive man when he was basically a part of natural environment his function was like other animals. Thus the primitive man was functionally a biological man or physical man because his basic requirements were confined to food only which he could collect from his surrounding.</a:t>
            </a:r>
          </a:p>
          <a:p>
            <a:pPr marL="0" indent="0">
              <a:buNone/>
            </a:pPr>
            <a:r>
              <a:rPr lang="en-US" sz="3200">
                <a:latin typeface="Times New Roman" panose="02020603050405020304" pitchFamily="18" charset="0"/>
                <a:cs typeface="Times New Roman" panose="02020603050405020304" pitchFamily="18" charset="0"/>
              </a:rPr>
              <a:t>The relationship between man and the environment was very friendly, cordial and sweet. The natural environment provided all requirements of early man (food and shelter) and thus man was totally dependent on his environment.Though even early man used to derive resourcesfrom the nature (only food) but this did not make anychange in the natural environment because only fruits were used</a:t>
            </a:r>
            <a:r>
              <a:rPr lang="en-US">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29090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84FD98-ECF7-9348-94EC-FD2F521CDDA6}"/>
              </a:ext>
            </a:extLst>
          </p:cNvPr>
          <p:cNvSpPr>
            <a:spLocks noGrp="1"/>
          </p:cNvSpPr>
          <p:nvPr>
            <p:ph idx="1"/>
          </p:nvPr>
        </p:nvSpPr>
        <p:spPr>
          <a:xfrm>
            <a:off x="838199" y="507174"/>
            <a:ext cx="10888683" cy="5764481"/>
          </a:xfrm>
        </p:spPr>
        <p:txBody>
          <a:bodyPr>
            <a:normAutofit fontScale="92500" lnSpcReduction="10000"/>
          </a:bodyPr>
          <a:lstStyle/>
          <a:p>
            <a:r>
              <a:rPr lang="en-US" sz="3500">
                <a:latin typeface="Times New Roman" panose="02020603050405020304" pitchFamily="18" charset="0"/>
                <a:cs typeface="Times New Roman" panose="02020603050405020304" pitchFamily="18" charset="0"/>
              </a:rPr>
              <a:t>With the march of time man learned to hunt animals for his food. This led to first attempted intentional step of man in the exploitation of natural resources. Even the hunting of animals did not make any change in the natural environmental system because of his limited requirement and very low population and unorganized society.</a:t>
            </a:r>
          </a:p>
          <a:p>
            <a:r>
              <a:rPr lang="en-US" sz="3500">
                <a:latin typeface="Times New Roman" panose="02020603050405020304" pitchFamily="18" charset="0"/>
                <a:cs typeface="Times New Roman" panose="02020603050405020304" pitchFamily="18" charset="0"/>
              </a:rPr>
              <a:t>The discovery of fire made a significant change in the attitude of man because now he learned to cook animal flesh before eating. This practice required wood which he used to derive easily from the forest.</a:t>
            </a:r>
          </a:p>
          <a:p>
            <a:r>
              <a:rPr lang="en-US" sz="3500">
                <a:latin typeface="Times New Roman" panose="02020603050405020304" pitchFamily="18" charset="0"/>
                <a:cs typeface="Times New Roman" panose="02020603050405020304" pitchFamily="18" charset="0"/>
              </a:rPr>
              <a:t>Thus,the discovery of fire and invention of tools and weapons made the man capable of exploiting natural resources from the forest,through fruit gathering and animal hunting</a:t>
            </a:r>
          </a:p>
          <a:p>
            <a:endParaRPr lang="en-US"/>
          </a:p>
        </p:txBody>
      </p:sp>
    </p:spTree>
    <p:extLst>
      <p:ext uri="{BB962C8B-B14F-4D97-AF65-F5344CB8AC3E}">
        <p14:creationId xmlns:p14="http://schemas.microsoft.com/office/powerpoint/2010/main" val="4116527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E5370D-3C47-8149-BD85-40F61D149CCD}"/>
              </a:ext>
            </a:extLst>
          </p:cNvPr>
          <p:cNvSpPr>
            <a:spLocks noGrp="1"/>
          </p:cNvSpPr>
          <p:nvPr>
            <p:ph idx="1"/>
          </p:nvPr>
        </p:nvSpPr>
        <p:spPr>
          <a:xfrm>
            <a:off x="445325" y="420584"/>
            <a:ext cx="10908475" cy="6160325"/>
          </a:xfrm>
        </p:spPr>
        <p:txBody>
          <a:bodyPr>
            <a:noAutofit/>
          </a:bodyPr>
          <a:lstStyle/>
          <a:p>
            <a:r>
              <a:rPr lang="en-US" sz="3200">
                <a:latin typeface="Times New Roman" panose="02020603050405020304" pitchFamily="18" charset="0"/>
                <a:cs typeface="Times New Roman" panose="02020603050405020304" pitchFamily="18" charset="0"/>
              </a:rPr>
              <a:t>The first destruction of environment started with inadvertent burning of forests due to carelessness of man while cooking and roasting the animals with fire. This led to a chain of effects by man on his environment.</a:t>
            </a:r>
            <a:endParaRPr lang="en-US" sz="3200" b="1">
              <a:latin typeface="Times New Roman" panose="02020603050405020304" pitchFamily="18" charset="0"/>
              <a:cs typeface="Times New Roman" panose="02020603050405020304" pitchFamily="18" charset="0"/>
            </a:endParaRPr>
          </a:p>
          <a:p>
            <a:pPr marL="0" indent="0">
              <a:buNone/>
            </a:pPr>
            <a:r>
              <a:rPr lang="en-US" sz="3200" b="1">
                <a:latin typeface="Times New Roman" panose="02020603050405020304" pitchFamily="18" charset="0"/>
                <a:cs typeface="Times New Roman" panose="02020603050405020304" pitchFamily="18" charset="0"/>
              </a:rPr>
              <a:t>2.Period of animal domestication and pastoralism</a:t>
            </a:r>
          </a:p>
          <a:p>
            <a:r>
              <a:rPr lang="en-US" sz="3200">
                <a:latin typeface="Times New Roman" panose="02020603050405020304" pitchFamily="18" charset="0"/>
                <a:cs typeface="Times New Roman" panose="02020603050405020304" pitchFamily="18" charset="0"/>
              </a:rPr>
              <a:t>With the march of time early man learned to domesticate animals for his own benefits. He might have domesticated some milch cattle and some animals for meat in the beginning. Slowly his herd of domesticated animals might have increased.</a:t>
            </a:r>
          </a:p>
          <a:p>
            <a:r>
              <a:rPr lang="en-US" sz="3200">
                <a:latin typeface="Times New Roman" panose="02020603050405020304" pitchFamily="18" charset="0"/>
                <a:cs typeface="Times New Roman" panose="02020603050405020304" pitchFamily="18" charset="0"/>
              </a:rPr>
              <a:t>man used to burn forest to create temporary home for the domesticated animals, to exploit forest resources to gather fodder for his animals and food for himself. .</a:t>
            </a:r>
          </a:p>
        </p:txBody>
      </p:sp>
    </p:spTree>
    <p:extLst>
      <p:ext uri="{BB962C8B-B14F-4D97-AF65-F5344CB8AC3E}">
        <p14:creationId xmlns:p14="http://schemas.microsoft.com/office/powerpoint/2010/main" val="529999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D2099B-C62E-1945-9A94-1E5CBCA646C2}"/>
              </a:ext>
            </a:extLst>
          </p:cNvPr>
          <p:cNvSpPr>
            <a:spLocks noGrp="1"/>
          </p:cNvSpPr>
          <p:nvPr>
            <p:ph idx="1"/>
          </p:nvPr>
        </p:nvSpPr>
        <p:spPr>
          <a:xfrm>
            <a:off x="838200" y="395844"/>
            <a:ext cx="10515600" cy="5781119"/>
          </a:xfrm>
        </p:spPr>
        <p:txBody>
          <a:bodyPr>
            <a:noAutofit/>
          </a:bodyPr>
          <a:lstStyle/>
          <a:p>
            <a:r>
              <a:rPr lang="en-US" sz="3200">
                <a:latin typeface="Times New Roman" panose="02020603050405020304" pitchFamily="18" charset="0"/>
                <a:cs typeface="Times New Roman" panose="02020603050405020304" pitchFamily="18" charset="0"/>
              </a:rPr>
              <a:t>Domestication of animals might have also given birth to group or community life among the early people in order to protect their animals and themselves from wild animals.</a:t>
            </a:r>
          </a:p>
          <a:p>
            <a:r>
              <a:rPr lang="en-US" sz="3200">
                <a:latin typeface="Times New Roman" panose="02020603050405020304" pitchFamily="18" charset="0"/>
                <a:cs typeface="Times New Roman" panose="02020603050405020304" pitchFamily="18" charset="0"/>
              </a:rPr>
              <a:t>This increase in the population of domesticated animals also led to increase in the population of early people which ultimately led to meaningful exploitation of environmental resources.</a:t>
            </a:r>
          </a:p>
          <a:p>
            <a:r>
              <a:rPr lang="en-US" sz="3200">
                <a:latin typeface="Times New Roman" panose="02020603050405020304" pitchFamily="18" charset="0"/>
                <a:cs typeface="Times New Roman" panose="02020603050405020304" pitchFamily="18" charset="0"/>
              </a:rPr>
              <a:t>This could not change the natural state of the environment because the population of early people and their domesticated animals was still under manageable size and the changes brought in by human activities in the environment were well within the limit of self-regulatory mechanism of the natural environmental system/ecosystem</a:t>
            </a:r>
          </a:p>
        </p:txBody>
      </p:sp>
    </p:spTree>
    <p:extLst>
      <p:ext uri="{BB962C8B-B14F-4D97-AF65-F5344CB8AC3E}">
        <p14:creationId xmlns:p14="http://schemas.microsoft.com/office/powerpoint/2010/main" val="4072968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3C02B3-A4C4-0C4D-8333-2775B236C697}"/>
              </a:ext>
            </a:extLst>
          </p:cNvPr>
          <p:cNvSpPr>
            <a:spLocks noGrp="1"/>
          </p:cNvSpPr>
          <p:nvPr>
            <p:ph idx="1"/>
          </p:nvPr>
        </p:nvSpPr>
        <p:spPr>
          <a:xfrm>
            <a:off x="825829" y="222663"/>
            <a:ext cx="11049495" cy="6407728"/>
          </a:xfrm>
        </p:spPr>
        <p:txBody>
          <a:bodyPr>
            <a:noAutofit/>
          </a:bodyPr>
          <a:lstStyle/>
          <a:p>
            <a:pPr marL="0" indent="0">
              <a:buNone/>
            </a:pPr>
            <a:r>
              <a:rPr lang="en-US" sz="3200" b="1">
                <a:latin typeface="Times New Roman" panose="02020603050405020304" pitchFamily="18" charset="0"/>
                <a:cs typeface="Times New Roman" panose="02020603050405020304" pitchFamily="18" charset="0"/>
              </a:rPr>
              <a:t>3.Period of plant domestication and agriculture</a:t>
            </a:r>
          </a:p>
          <a:p>
            <a:r>
              <a:rPr lang="en-US" sz="3200">
                <a:latin typeface="Times New Roman" panose="02020603050405020304" pitchFamily="18" charset="0"/>
                <a:cs typeface="Times New Roman" panose="02020603050405020304" pitchFamily="18" charset="0"/>
              </a:rPr>
              <a:t>Domestication of plants initiated primitive type of agriculture and sedentary settled life of people who previously were nomads and wanderers. But still many of the people used to live nomadic life. Thus the emergence of socially organized human communities, human civilization and farming practices changed the existing almost friendly and cordial relationships between man and his natural environment.</a:t>
            </a:r>
          </a:p>
          <a:p>
            <a:r>
              <a:rPr lang="en-US" sz="3200">
                <a:latin typeface="Times New Roman" panose="02020603050405020304" pitchFamily="18" charset="0"/>
                <a:cs typeface="Times New Roman" panose="02020603050405020304" pitchFamily="18" charset="0"/>
              </a:rPr>
              <a:t>People also moved from the area of greater concentration (of people) to other areas in search of new fertile land. This led to spread of human population and thus destruction of natural ecosystem. Shifting or jhuming cultivation, which was most prevalent form of primitive cultivation, was responsible for more destruction of natural forest</a:t>
            </a:r>
          </a:p>
        </p:txBody>
      </p:sp>
    </p:spTree>
    <p:extLst>
      <p:ext uri="{BB962C8B-B14F-4D97-AF65-F5344CB8AC3E}">
        <p14:creationId xmlns:p14="http://schemas.microsoft.com/office/powerpoint/2010/main" val="2762212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024DC2-8084-9447-AE11-BDBB5EDA552A}"/>
              </a:ext>
            </a:extLst>
          </p:cNvPr>
          <p:cNvSpPr>
            <a:spLocks noGrp="1"/>
          </p:cNvSpPr>
          <p:nvPr>
            <p:ph idx="1"/>
          </p:nvPr>
        </p:nvSpPr>
        <p:spPr>
          <a:xfrm>
            <a:off x="838200" y="383474"/>
            <a:ext cx="10925794" cy="6234545"/>
          </a:xfrm>
        </p:spPr>
        <p:txBody>
          <a:bodyPr>
            <a:noAutofit/>
          </a:bodyPr>
          <a:lstStyle/>
          <a:p>
            <a:r>
              <a:rPr lang="en-US" sz="3200">
                <a:latin typeface="Times New Roman" panose="02020603050405020304" pitchFamily="18" charset="0"/>
                <a:cs typeface="Times New Roman" panose="02020603050405020304" pitchFamily="18" charset="0"/>
              </a:rPr>
              <a:t>It may be pointed out that,many new elements of ‘cultural environment’ were evolved through various stages of agricultural development upto 1750 or say before industrial revolution. </a:t>
            </a:r>
          </a:p>
          <a:p>
            <a:r>
              <a:rPr lang="en-US" sz="3200">
                <a:latin typeface="Times New Roman" panose="02020603050405020304" pitchFamily="18" charset="0"/>
                <a:cs typeface="Times New Roman" panose="02020603050405020304" pitchFamily="18" charset="0"/>
              </a:rPr>
              <a:t>All these could be possible because of development in technologies which changed the physical and social man into ‘economic man’ which led to the phase of industrialization but in the beginning no serious damage was done to the natural environment though significant changes, no doubt, were brought in the environment.</a:t>
            </a:r>
          </a:p>
          <a:p>
            <a:r>
              <a:rPr lang="en-US" sz="3200">
                <a:latin typeface="Times New Roman" panose="02020603050405020304" pitchFamily="18" charset="0"/>
                <a:cs typeface="Times New Roman" panose="02020603050405020304" pitchFamily="18" charset="0"/>
              </a:rPr>
              <a:t> Though man became successful in transforming the natural environmental resources in his way but the nature was still supreme and master and man continued to be guided by physical environment.</a:t>
            </a:r>
          </a:p>
        </p:txBody>
      </p:sp>
    </p:spTree>
    <p:extLst>
      <p:ext uri="{BB962C8B-B14F-4D97-AF65-F5344CB8AC3E}">
        <p14:creationId xmlns:p14="http://schemas.microsoft.com/office/powerpoint/2010/main" val="2736960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B1967D-C640-0D43-82F6-B7F81EB083C1}"/>
              </a:ext>
            </a:extLst>
          </p:cNvPr>
          <p:cNvSpPr>
            <a:spLocks noGrp="1"/>
          </p:cNvSpPr>
          <p:nvPr>
            <p:ph idx="1"/>
          </p:nvPr>
        </p:nvSpPr>
        <p:spPr>
          <a:xfrm>
            <a:off x="949530" y="519544"/>
            <a:ext cx="10715501" cy="5962403"/>
          </a:xfrm>
        </p:spPr>
        <p:txBody>
          <a:bodyPr>
            <a:noAutofit/>
          </a:bodyPr>
          <a:lstStyle/>
          <a:p>
            <a:pPr marL="0" indent="0">
              <a:buNone/>
            </a:pPr>
            <a:r>
              <a:rPr lang="en-US" sz="3200" b="1">
                <a:latin typeface="Times New Roman" panose="02020603050405020304" pitchFamily="18" charset="0"/>
                <a:cs typeface="Times New Roman" panose="02020603050405020304" pitchFamily="18" charset="0"/>
              </a:rPr>
              <a:t>4.Period of science, technology and industrialization</a:t>
            </a:r>
          </a:p>
          <a:p>
            <a:r>
              <a:rPr lang="en-US" sz="3200">
                <a:latin typeface="Times New Roman" panose="02020603050405020304" pitchFamily="18" charset="0"/>
                <a:cs typeface="Times New Roman" panose="02020603050405020304" pitchFamily="18" charset="0"/>
              </a:rPr>
              <a:t>The dawn of industrial revolution in late nineteenth century (precisely since 1860 A.D.) with the emergence of science and development of more efficient and sophisticated technology initiated the hostile relationship between man and his natural environment.</a:t>
            </a:r>
          </a:p>
          <a:p>
            <a:r>
              <a:rPr lang="en-US" sz="3200">
                <a:latin typeface="Times New Roman" panose="02020603050405020304" pitchFamily="18" charset="0"/>
                <a:cs typeface="Times New Roman" panose="02020603050405020304" pitchFamily="18" charset="0"/>
              </a:rPr>
              <a:t>Advanced technologies and scientific techniques of the modern ‘technological man’ led to reckless and indiscriminate rapacious exploitation of natural resources for industrial expansion and urban growth which have altogether created most of the present day environmental and ecological problems of global dimension.</a:t>
            </a:r>
          </a:p>
          <a:p>
            <a:endParaRPr lang="en-US" sz="3200"/>
          </a:p>
        </p:txBody>
      </p:sp>
    </p:spTree>
    <p:extLst>
      <p:ext uri="{BB962C8B-B14F-4D97-AF65-F5344CB8AC3E}">
        <p14:creationId xmlns:p14="http://schemas.microsoft.com/office/powerpoint/2010/main" val="27993662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8</cp:revision>
  <dcterms:created xsi:type="dcterms:W3CDTF">2021-06-05T11:15:45Z</dcterms:created>
  <dcterms:modified xsi:type="dcterms:W3CDTF">2021-06-10T01:29:11Z</dcterms:modified>
</cp:coreProperties>
</file>