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tableStyles" Target="tableStyle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viewProps" Target="view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0E195-6E3A-D24E-8174-A7035B2A704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B5AB017-20C8-3549-BCFC-65797DC446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B600E792-C750-4D4E-B8FE-BC8FE09059E1}"/>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5" name="Footer Placeholder 4">
            <a:extLst>
              <a:ext uri="{FF2B5EF4-FFF2-40B4-BE49-F238E27FC236}">
                <a16:creationId xmlns:a16="http://schemas.microsoft.com/office/drawing/2014/main" id="{7062211C-DFAF-4C47-A401-1E8EB1519F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D92FB9-6968-5646-902B-DDE7AB180876}"/>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1969745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9FEF4-2A2E-B14D-B27D-B1B1C1641F6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D61B5E6-5588-184A-A6A4-B8FF89E0991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E61137F-8CF1-8C40-ADDD-3A215688F307}"/>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5" name="Footer Placeholder 4">
            <a:extLst>
              <a:ext uri="{FF2B5EF4-FFF2-40B4-BE49-F238E27FC236}">
                <a16:creationId xmlns:a16="http://schemas.microsoft.com/office/drawing/2014/main" id="{AAC751B3-A86D-5E48-8139-E8BCE3C71F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A4E869-ECAD-7E47-9304-B460281CF7DF}"/>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3119515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D5D3DB-60FF-B14B-B3AB-F5F6FCB30BE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7077036F-355D-6E4D-9467-AB1C121DCDE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EC60F61-2A29-3C4A-9C42-593526510ACD}"/>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5" name="Footer Placeholder 4">
            <a:extLst>
              <a:ext uri="{FF2B5EF4-FFF2-40B4-BE49-F238E27FC236}">
                <a16:creationId xmlns:a16="http://schemas.microsoft.com/office/drawing/2014/main" id="{2E60E244-D105-C240-83CF-C907944930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1FD68D-7EB8-374B-95D4-6902D52725FA}"/>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4137366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7F21C-CDD9-B544-B42D-1F54A4595EB3}"/>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D97352C-E81F-BF48-812B-D93372483D0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131B632-61A6-D149-891D-1167796CDD0F}"/>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5" name="Footer Placeholder 4">
            <a:extLst>
              <a:ext uri="{FF2B5EF4-FFF2-40B4-BE49-F238E27FC236}">
                <a16:creationId xmlns:a16="http://schemas.microsoft.com/office/drawing/2014/main" id="{52F0AB1D-8E01-AB45-AD87-35A7DE934B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F05094-3F3C-944A-8FBC-1FA7CBB66A14}"/>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522568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A700B-0B54-6E4B-8F3B-2CA01CBC69DE}"/>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70A79BDC-D368-E54F-8B55-BCDBDAA40A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A631811-CE63-9342-820B-5784E1C818F5}"/>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5" name="Footer Placeholder 4">
            <a:extLst>
              <a:ext uri="{FF2B5EF4-FFF2-40B4-BE49-F238E27FC236}">
                <a16:creationId xmlns:a16="http://schemas.microsoft.com/office/drawing/2014/main" id="{33FA5F08-5486-D946-98AD-EEB8A02DD5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3CD7ED-A3A0-E54C-911B-A8536B676AF7}"/>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1226329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105A7-A304-DA4B-9D1B-2D9E139D75A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19E69AB-D43A-1440-BCA8-28D3F598B0F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09768BF-8249-2A42-A910-26DBE48A1B3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F4C6892A-1B9D-884B-8CAC-905DDB59D16E}"/>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6" name="Footer Placeholder 5">
            <a:extLst>
              <a:ext uri="{FF2B5EF4-FFF2-40B4-BE49-F238E27FC236}">
                <a16:creationId xmlns:a16="http://schemas.microsoft.com/office/drawing/2014/main" id="{AC4DA6AA-CC11-EF47-92ED-1FA24B405B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89BE86-B41D-904A-8AC3-03514F285B23}"/>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312440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1A45E2-DCA6-B84C-98B0-813747B7C70D}"/>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3E314CC-CFDD-3A48-A3F8-175BC44C15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4823EC3-DCA4-6F4E-8CD7-24786C405303}"/>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719BFEAF-B8B8-AA44-9570-FB8575BEE7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398DB71-FC8F-4C4B-90E8-61B8DEB3A14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F01F62F-9A63-C940-B225-50042D28F1DA}"/>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8" name="Footer Placeholder 7">
            <a:extLst>
              <a:ext uri="{FF2B5EF4-FFF2-40B4-BE49-F238E27FC236}">
                <a16:creationId xmlns:a16="http://schemas.microsoft.com/office/drawing/2014/main" id="{CE0224A4-6381-414B-ADDE-D33F832079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E66BB05-CD63-204B-9A93-55CA00A35BCC}"/>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1852586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D1F89-B4F6-8548-AA95-6C2C55E1BF3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87AAB383-6DED-C444-A37B-7EC5CB8D92C8}"/>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4" name="Footer Placeholder 3">
            <a:extLst>
              <a:ext uri="{FF2B5EF4-FFF2-40B4-BE49-F238E27FC236}">
                <a16:creationId xmlns:a16="http://schemas.microsoft.com/office/drawing/2014/main" id="{9730163D-A896-ED48-81C5-BBFB4C18FD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9A1948-8966-AC45-ACC9-AAA781A3F1E3}"/>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3764957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4747BE-785B-5044-8174-0B0ED2D3DB75}"/>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3" name="Footer Placeholder 2">
            <a:extLst>
              <a:ext uri="{FF2B5EF4-FFF2-40B4-BE49-F238E27FC236}">
                <a16:creationId xmlns:a16="http://schemas.microsoft.com/office/drawing/2014/main" id="{5A67810B-BDD5-E94B-B6C2-8F995BD2798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FCDD1A-46FB-D04C-AA50-BCFE5F040F30}"/>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2885755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DCE1E-E664-B34F-9ABA-19F57CA2AC1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3233401-3789-FA49-A68A-C5B269CA96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09DF418-3D54-D041-AFB3-95CB9C7DA9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CB64E2A-91CF-C942-8E5A-316016558E6D}"/>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6" name="Footer Placeholder 5">
            <a:extLst>
              <a:ext uri="{FF2B5EF4-FFF2-40B4-BE49-F238E27FC236}">
                <a16:creationId xmlns:a16="http://schemas.microsoft.com/office/drawing/2014/main" id="{48FA129C-1666-0B40-89E2-385D24CBDD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58238B-841E-0440-B28D-2288A8E31923}"/>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2240263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9F043-6B45-E546-989A-EDF33A6C514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9D5630E-F66B-A645-B9FF-09B4867940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3F7A062-9A80-354C-B3F4-236B4858E3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2E9CB16-B995-EB49-896A-E578743BD83A}"/>
              </a:ext>
            </a:extLst>
          </p:cNvPr>
          <p:cNvSpPr>
            <a:spLocks noGrp="1"/>
          </p:cNvSpPr>
          <p:nvPr>
            <p:ph type="dt" sz="half" idx="10"/>
          </p:nvPr>
        </p:nvSpPr>
        <p:spPr/>
        <p:txBody>
          <a:bodyPr/>
          <a:lstStyle/>
          <a:p>
            <a:fld id="{5F41EDAD-05B9-9648-90F2-47DAA3D9FD68}" type="datetimeFigureOut">
              <a:rPr lang="en-US" smtClean="0"/>
              <a:t>6/7/2021</a:t>
            </a:fld>
            <a:endParaRPr lang="en-US"/>
          </a:p>
        </p:txBody>
      </p:sp>
      <p:sp>
        <p:nvSpPr>
          <p:cNvPr id="6" name="Footer Placeholder 5">
            <a:extLst>
              <a:ext uri="{FF2B5EF4-FFF2-40B4-BE49-F238E27FC236}">
                <a16:creationId xmlns:a16="http://schemas.microsoft.com/office/drawing/2014/main" id="{98824718-0F39-1E4F-B030-5C60194BC3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712C45-D612-5945-83E2-A909E14D37A1}"/>
              </a:ext>
            </a:extLst>
          </p:cNvPr>
          <p:cNvSpPr>
            <a:spLocks noGrp="1"/>
          </p:cNvSpPr>
          <p:nvPr>
            <p:ph type="sldNum" sz="quarter" idx="12"/>
          </p:nvPr>
        </p:nvSpPr>
        <p:spPr/>
        <p:txBody>
          <a:bodyPr/>
          <a:lstStyle/>
          <a:p>
            <a:fld id="{11389EEB-A126-E24A-A915-C5748BBAD668}" type="slidenum">
              <a:rPr lang="en-US" smtClean="0"/>
              <a:t>‹#›</a:t>
            </a:fld>
            <a:endParaRPr lang="en-US"/>
          </a:p>
        </p:txBody>
      </p:sp>
    </p:spTree>
    <p:extLst>
      <p:ext uri="{BB962C8B-B14F-4D97-AF65-F5344CB8AC3E}">
        <p14:creationId xmlns:p14="http://schemas.microsoft.com/office/powerpoint/2010/main" val="1959623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FFC6BE-626D-AA4E-A2A5-3378B412A9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13DD5D7C-D2E4-B44C-A93F-1BB69DF8CD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99ABADF-09BE-9E4E-9108-34F4299058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41EDAD-05B9-9648-90F2-47DAA3D9FD68}" type="datetimeFigureOut">
              <a:rPr lang="en-US" smtClean="0"/>
              <a:t>6/7/2021</a:t>
            </a:fld>
            <a:endParaRPr lang="en-US"/>
          </a:p>
        </p:txBody>
      </p:sp>
      <p:sp>
        <p:nvSpPr>
          <p:cNvPr id="5" name="Footer Placeholder 4">
            <a:extLst>
              <a:ext uri="{FF2B5EF4-FFF2-40B4-BE49-F238E27FC236}">
                <a16:creationId xmlns:a16="http://schemas.microsoft.com/office/drawing/2014/main" id="{49C139D2-AA83-A441-85F5-63E0E3F1C0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89B3A9A-D5C2-1C42-92D2-8B2A347327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89EEB-A126-E24A-A915-C5748BBAD668}" type="slidenum">
              <a:rPr lang="en-US" smtClean="0"/>
              <a:t>‹#›</a:t>
            </a:fld>
            <a:endParaRPr lang="en-US"/>
          </a:p>
        </p:txBody>
      </p:sp>
    </p:spTree>
    <p:extLst>
      <p:ext uri="{BB962C8B-B14F-4D97-AF65-F5344CB8AC3E}">
        <p14:creationId xmlns:p14="http://schemas.microsoft.com/office/powerpoint/2010/main" val="328180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02D7856-01E3-494F-9433-EB3539CA06A5}"/>
              </a:ext>
            </a:extLst>
          </p:cNvPr>
          <p:cNvSpPr>
            <a:spLocks noGrp="1"/>
          </p:cNvSpPr>
          <p:nvPr>
            <p:ph type="subTitle" idx="1"/>
          </p:nvPr>
        </p:nvSpPr>
        <p:spPr>
          <a:xfrm>
            <a:off x="1051461" y="816429"/>
            <a:ext cx="10353799" cy="5269675"/>
          </a:xfrm>
        </p:spPr>
        <p:txBody>
          <a:bodyPr>
            <a:normAutofit/>
          </a:bodyPr>
          <a:lstStyle/>
          <a:p>
            <a:endParaRPr lang="en-US" sz="4400" b="1"/>
          </a:p>
          <a:p>
            <a:endParaRPr lang="en-US" sz="4400" b="1"/>
          </a:p>
          <a:p>
            <a:r>
              <a:rPr lang="en-US" sz="4400" b="1"/>
              <a:t>B.A 2</a:t>
            </a:r>
            <a:r>
              <a:rPr lang="en-US" sz="4400" b="1" baseline="30000"/>
              <a:t>nd</a:t>
            </a:r>
            <a:r>
              <a:rPr lang="en-US" sz="4400" b="1"/>
              <a:t> SEMESTER</a:t>
            </a:r>
          </a:p>
          <a:p>
            <a:r>
              <a:rPr lang="en-US" sz="4400" b="1"/>
              <a:t>PAPER-2026</a:t>
            </a:r>
          </a:p>
          <a:p>
            <a:r>
              <a:rPr lang="en-US" sz="4400" b="1"/>
              <a:t>CLIMATOLOGY AND BIOGEOGRAPHY</a:t>
            </a:r>
          </a:p>
        </p:txBody>
      </p:sp>
    </p:spTree>
    <p:extLst>
      <p:ext uri="{BB962C8B-B14F-4D97-AF65-F5344CB8AC3E}">
        <p14:creationId xmlns:p14="http://schemas.microsoft.com/office/powerpoint/2010/main" val="1893611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0FAF70-C16A-4543-945C-E7C3C8E8466A}"/>
              </a:ext>
            </a:extLst>
          </p:cNvPr>
          <p:cNvSpPr>
            <a:spLocks noGrp="1"/>
          </p:cNvSpPr>
          <p:nvPr>
            <p:ph idx="1"/>
          </p:nvPr>
        </p:nvSpPr>
        <p:spPr>
          <a:xfrm>
            <a:off x="850570" y="432954"/>
            <a:ext cx="10752612" cy="5888182"/>
          </a:xfrm>
        </p:spPr>
        <p:txBody>
          <a:bodyPr>
            <a:normAutofit lnSpcReduction="10000"/>
          </a:bodyPr>
          <a:lstStyle/>
          <a:p>
            <a:pPr marL="0" indent="0" fontAlgn="base">
              <a:buNone/>
            </a:pPr>
            <a:r>
              <a:rPr lang="en-GB" sz="3200" b="1" i="0">
                <a:effectLst/>
                <a:latin typeface="Times New Roman" panose="02020603050405020304" pitchFamily="18" charset="0"/>
                <a:cs typeface="Times New Roman" panose="02020603050405020304" pitchFamily="18" charset="0"/>
              </a:rPr>
              <a:t>3. Antarctic Kingdom:</a:t>
            </a:r>
          </a:p>
          <a:p>
            <a:pPr fontAlgn="base"/>
            <a:r>
              <a:rPr lang="en-GB" sz="3200" i="0">
                <a:effectLst/>
                <a:latin typeface="Times New Roman" panose="02020603050405020304" pitchFamily="18" charset="0"/>
                <a:cs typeface="Times New Roman" panose="02020603050405020304" pitchFamily="18" charset="0"/>
              </a:rPr>
              <a:t>This kingdom includes a narrow strip in the north of Antarctica which runs from Patagonia and southern Chile of South America to New Zealand. The most important representative plant of this zone is Nothofagus which is also known as Southern Beech. About 100 million years ago temperate grasses developed as the native vegetation of this region (New Zealand).</a:t>
            </a:r>
          </a:p>
          <a:p>
            <a:pPr fontAlgn="base"/>
            <a:r>
              <a:rPr lang="en-GB" sz="3200" i="0">
                <a:effectLst/>
                <a:latin typeface="Times New Roman" panose="02020603050405020304" pitchFamily="18" charset="0"/>
                <a:cs typeface="Times New Roman" panose="02020603050405020304" pitchFamily="18" charset="0"/>
              </a:rPr>
              <a:t>The most outstanding and typical species of the grasses were Tussock Grasses though a few species of Sedges (plants which grow in water) and dicotyledon shrubs were also developed these original native vegetation have undergone massive modification and transformation since the colonization of New Zealand by the Europeans</a:t>
            </a:r>
            <a:r>
              <a:rPr lang="en-GB" b="0" i="0">
                <a:solidFill>
                  <a:srgbClr val="403C40"/>
                </a:solidFill>
                <a:effectLst/>
                <a:latin typeface="Montserrat"/>
              </a:rPr>
              <a:t>.</a:t>
            </a:r>
          </a:p>
        </p:txBody>
      </p:sp>
    </p:spTree>
    <p:extLst>
      <p:ext uri="{BB962C8B-B14F-4D97-AF65-F5344CB8AC3E}">
        <p14:creationId xmlns:p14="http://schemas.microsoft.com/office/powerpoint/2010/main" val="2136415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0F35B8-943B-894A-9734-3146717E9B94}"/>
              </a:ext>
            </a:extLst>
          </p:cNvPr>
          <p:cNvSpPr>
            <a:spLocks noGrp="1"/>
          </p:cNvSpPr>
          <p:nvPr>
            <p:ph idx="1"/>
          </p:nvPr>
        </p:nvSpPr>
        <p:spPr>
          <a:xfrm>
            <a:off x="862939" y="581396"/>
            <a:ext cx="10851573" cy="5595567"/>
          </a:xfrm>
        </p:spPr>
        <p:txBody>
          <a:bodyPr>
            <a:normAutofit lnSpcReduction="10000"/>
          </a:bodyPr>
          <a:lstStyle/>
          <a:p>
            <a:pPr fontAlgn="base"/>
            <a:r>
              <a:rPr lang="en-GB" sz="3200" i="0">
                <a:solidFill>
                  <a:srgbClr val="403C40"/>
                </a:solidFill>
                <a:effectLst/>
                <a:latin typeface="Times New Roman" panose="02020603050405020304" pitchFamily="18" charset="0"/>
                <a:cs typeface="Times New Roman" panose="02020603050405020304" pitchFamily="18" charset="0"/>
              </a:rPr>
              <a:t>Thus, the present-day vegetation of New Zealand is of the modified type which is still characterized by two types of tussock grasses viz.:</a:t>
            </a:r>
          </a:p>
          <a:p>
            <a:pPr fontAlgn="base"/>
            <a:r>
              <a:rPr lang="en-GB" sz="3200" i="0">
                <a:solidFill>
                  <a:srgbClr val="403C40"/>
                </a:solidFill>
                <a:effectLst/>
                <a:latin typeface="Times New Roman" panose="02020603050405020304" pitchFamily="18" charset="0"/>
                <a:cs typeface="Times New Roman" panose="02020603050405020304" pitchFamily="18" charset="0"/>
              </a:rPr>
              <a:t>Short Tussock Grasslands have two main species e.g., Festuca and poa. The average height of these grasses is up to 0.5 m and the color is yellow-grey,</a:t>
            </a:r>
          </a:p>
          <a:p>
            <a:pPr fontAlgn="base"/>
            <a:r>
              <a:rPr lang="en-GB" sz="3200" i="0">
                <a:solidFill>
                  <a:srgbClr val="403C40"/>
                </a:solidFill>
                <a:effectLst/>
                <a:latin typeface="Times New Roman" panose="02020603050405020304" pitchFamily="18" charset="0"/>
                <a:cs typeface="Times New Roman" panose="02020603050405020304" pitchFamily="18" charset="0"/>
              </a:rPr>
              <a:t>Tall Tussock Grasslands have the main species of Chiomechloa.</a:t>
            </a:r>
          </a:p>
          <a:p>
            <a:pPr fontAlgn="base"/>
            <a:r>
              <a:rPr lang="en-GB" sz="3200" i="0">
                <a:solidFill>
                  <a:srgbClr val="403C40"/>
                </a:solidFill>
                <a:effectLst/>
                <a:latin typeface="Times New Roman" panose="02020603050405020304" pitchFamily="18" charset="0"/>
                <a:cs typeface="Times New Roman" panose="02020603050405020304" pitchFamily="18" charset="0"/>
              </a:rPr>
              <a:t>Warm temperate areas of New Zealand are characterized by the dominance of the forest of gymnosperms and angiosperms trees. The main species of the coniferous family of gymnosperms are Podcarpaceae, Cupressaceae, and Araucariaceae whereas flowering plants are included in Angiosperms of which Nothofagus is the most important plant</a:t>
            </a:r>
            <a:r>
              <a:rPr lang="en-GB" b="0" i="0">
                <a:solidFill>
                  <a:srgbClr val="403C40"/>
                </a:solidFill>
                <a:effectLst/>
                <a:latin typeface="Montserrat"/>
              </a:rPr>
              <a:t>.</a:t>
            </a:r>
          </a:p>
        </p:txBody>
      </p:sp>
    </p:spTree>
    <p:extLst>
      <p:ext uri="{BB962C8B-B14F-4D97-AF65-F5344CB8AC3E}">
        <p14:creationId xmlns:p14="http://schemas.microsoft.com/office/powerpoint/2010/main" val="3232349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27F5E9-4C38-5F48-B92D-7CB7461307DF}"/>
              </a:ext>
            </a:extLst>
          </p:cNvPr>
          <p:cNvSpPr>
            <a:spLocks noGrp="1"/>
          </p:cNvSpPr>
          <p:nvPr>
            <p:ph idx="1"/>
          </p:nvPr>
        </p:nvSpPr>
        <p:spPr>
          <a:xfrm>
            <a:off x="850570" y="470065"/>
            <a:ext cx="10515600" cy="5706898"/>
          </a:xfrm>
        </p:spPr>
        <p:txBody>
          <a:bodyPr>
            <a:normAutofit/>
          </a:bodyPr>
          <a:lstStyle/>
          <a:p>
            <a:pPr fontAlgn="base"/>
            <a:r>
              <a:rPr lang="en-GB" sz="3200" i="0">
                <a:effectLst/>
                <a:latin typeface="Times New Roman" panose="02020603050405020304" pitchFamily="18" charset="0"/>
                <a:cs typeface="Times New Roman" panose="02020603050405020304" pitchFamily="18" charset="0"/>
              </a:rPr>
              <a:t>The sub-tropical forests of New Zealand are of the evergreen type which is characterized by a dense cover of tall trees having different vertical strata of other plants. The original vegetation of New Zealand has been greatly modified and destroyed by human activities and the mammals (mainly grazing red deers and rabbits) brought by them from Europe. This has led to the destabilization of the vegetation communities on a large scale.</a:t>
            </a:r>
          </a:p>
          <a:p>
            <a:pPr marL="0" indent="0" fontAlgn="base">
              <a:buNone/>
            </a:pPr>
            <a:r>
              <a:rPr lang="en-GB" sz="3200" b="1" i="0">
                <a:effectLst/>
                <a:latin typeface="Times New Roman" panose="02020603050405020304" pitchFamily="18" charset="0"/>
                <a:cs typeface="Times New Roman" panose="02020603050405020304" pitchFamily="18" charset="0"/>
              </a:rPr>
              <a:t>4. Palaeotropical Kingdom</a:t>
            </a:r>
            <a:r>
              <a:rPr lang="en-GB" sz="3200" i="0">
                <a:effectLst/>
                <a:latin typeface="Times New Roman" panose="02020603050405020304" pitchFamily="18" charset="0"/>
                <a:cs typeface="Times New Roman" panose="02020603050405020304" pitchFamily="18" charset="0"/>
              </a:rPr>
              <a:t>:</a:t>
            </a:r>
          </a:p>
          <a:p>
            <a:pPr fontAlgn="base"/>
            <a:r>
              <a:rPr lang="en-GB" sz="3200" i="0">
                <a:effectLst/>
                <a:latin typeface="Times New Roman" panose="02020603050405020304" pitchFamily="18" charset="0"/>
                <a:cs typeface="Times New Roman" panose="02020603050405020304" pitchFamily="18" charset="0"/>
              </a:rPr>
              <a:t>This kingdom includes most of </a:t>
            </a:r>
            <a:r>
              <a:rPr lang="en-GB" sz="3200">
                <a:latin typeface="Times New Roman" panose="02020603050405020304" pitchFamily="18" charset="0"/>
                <a:cs typeface="Times New Roman" panose="02020603050405020304" pitchFamily="18" charset="0"/>
              </a:rPr>
              <a:t>Africa</a:t>
            </a:r>
            <a:r>
              <a:rPr lang="en-GB" sz="3200" i="0">
                <a:effectLst/>
                <a:latin typeface="Times New Roman" panose="02020603050405020304" pitchFamily="18" charset="0"/>
                <a:cs typeface="Times New Roman" panose="02020603050405020304" pitchFamily="18" charset="0"/>
              </a:rPr>
              <a:t>, South West Asia, South Asia, South East Asia, and the southern and middle portions of China. </a:t>
            </a:r>
            <a:endParaRPr lang="en-GB" b="0" i="0">
              <a:solidFill>
                <a:srgbClr val="403C40"/>
              </a:solidFill>
              <a:effectLst/>
              <a:latin typeface="Montserrat"/>
            </a:endParaRPr>
          </a:p>
        </p:txBody>
      </p:sp>
    </p:spTree>
    <p:extLst>
      <p:ext uri="{BB962C8B-B14F-4D97-AF65-F5344CB8AC3E}">
        <p14:creationId xmlns:p14="http://schemas.microsoft.com/office/powerpoint/2010/main" val="2470519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6234F3-C09F-7A49-B7CE-36E09ECEAEE4}"/>
              </a:ext>
            </a:extLst>
          </p:cNvPr>
          <p:cNvSpPr>
            <a:spLocks noGrp="1"/>
          </p:cNvSpPr>
          <p:nvPr>
            <p:ph idx="1"/>
          </p:nvPr>
        </p:nvSpPr>
        <p:spPr>
          <a:xfrm>
            <a:off x="838200" y="581396"/>
            <a:ext cx="10515600" cy="5595567"/>
          </a:xfrm>
        </p:spPr>
        <p:txBody>
          <a:bodyPr/>
          <a:lstStyle/>
          <a:p>
            <a:r>
              <a:rPr lang="en-GB" sz="3200" i="0">
                <a:effectLst/>
                <a:latin typeface="Times New Roman" panose="02020603050405020304" pitchFamily="18" charset="0"/>
                <a:cs typeface="Times New Roman" panose="02020603050405020304" pitchFamily="18" charset="0"/>
              </a:rPr>
              <a:t>This floral kingdom is further divided into 3 sub-kingdoms e</a:t>
            </a:r>
            <a:r>
              <a:rPr lang="en-GB" sz="3200" b="0" i="0">
                <a:effectLst/>
                <a:latin typeface="Times New Roman" panose="02020603050405020304" pitchFamily="18" charset="0"/>
                <a:cs typeface="Times New Roman" panose="02020603050405020304" pitchFamily="18" charset="0"/>
              </a:rPr>
              <a:t>.g.:</a:t>
            </a:r>
            <a:endParaRPr lang="en-US" sz="3200" b="0" i="0">
              <a:effectLst/>
              <a:latin typeface="Times New Roman" panose="02020603050405020304" pitchFamily="18" charset="0"/>
              <a:cs typeface="Times New Roman" panose="02020603050405020304" pitchFamily="18" charset="0"/>
            </a:endParaRPr>
          </a:p>
          <a:p>
            <a:pPr marL="0" indent="0" fontAlgn="base">
              <a:buNone/>
            </a:pPr>
            <a:r>
              <a:rPr lang="en-GB" sz="3200" b="0" i="0">
                <a:effectLst/>
                <a:latin typeface="Times New Roman" panose="02020603050405020304" pitchFamily="18" charset="0"/>
                <a:cs typeface="Times New Roman" panose="02020603050405020304" pitchFamily="18" charset="0"/>
              </a:rPr>
              <a:t>African sub-kingdom,</a:t>
            </a:r>
          </a:p>
          <a:p>
            <a:pPr marL="0" indent="0" fontAlgn="base">
              <a:buNone/>
            </a:pPr>
            <a:r>
              <a:rPr lang="en-GB" sz="3200" b="0" i="0">
                <a:effectLst/>
                <a:latin typeface="Times New Roman" panose="02020603050405020304" pitchFamily="18" charset="0"/>
                <a:cs typeface="Times New Roman" panose="02020603050405020304" pitchFamily="18" charset="0"/>
              </a:rPr>
              <a:t>Indo-Malaysian sub-kingdom, and</a:t>
            </a:r>
          </a:p>
          <a:p>
            <a:pPr marL="0" indent="0" fontAlgn="base">
              <a:buNone/>
            </a:pPr>
            <a:r>
              <a:rPr lang="en-GB" sz="3200" b="0" i="0">
                <a:effectLst/>
                <a:latin typeface="Times New Roman" panose="02020603050405020304" pitchFamily="18" charset="0"/>
                <a:cs typeface="Times New Roman" panose="02020603050405020304" pitchFamily="18" charset="0"/>
              </a:rPr>
              <a:t>Polynesian sub-kingdom.</a:t>
            </a:r>
          </a:p>
          <a:p>
            <a:pPr fontAlgn="base"/>
            <a:r>
              <a:rPr lang="en-GB" sz="3200" b="0" i="0">
                <a:effectLst/>
                <a:latin typeface="Times New Roman" panose="02020603050405020304" pitchFamily="18" charset="0"/>
                <a:cs typeface="Times New Roman" panose="02020603050405020304" pitchFamily="18" charset="0"/>
              </a:rPr>
              <a:t>This floral kingdom is also divided into several floral provinces or regions e.g., West African rainforest region, Madagascar region, Iran-Turanian region, East Asian region, etc. There is great variation in plant species from one region to another region but few plants are common to all sub-kingdoms and regions.</a:t>
            </a:r>
          </a:p>
          <a:p>
            <a:endParaRPr lang="en-US"/>
          </a:p>
        </p:txBody>
      </p:sp>
    </p:spTree>
    <p:extLst>
      <p:ext uri="{BB962C8B-B14F-4D97-AF65-F5344CB8AC3E}">
        <p14:creationId xmlns:p14="http://schemas.microsoft.com/office/powerpoint/2010/main" val="3641848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E26B7D-97B4-F944-9AD2-1A89D3CE93A3}"/>
              </a:ext>
            </a:extLst>
          </p:cNvPr>
          <p:cNvSpPr>
            <a:spLocks noGrp="1"/>
          </p:cNvSpPr>
          <p:nvPr>
            <p:ph idx="1"/>
          </p:nvPr>
        </p:nvSpPr>
        <p:spPr>
          <a:xfrm>
            <a:off x="862940" y="569366"/>
            <a:ext cx="10515600" cy="6085764"/>
          </a:xfrm>
        </p:spPr>
        <p:txBody>
          <a:bodyPr>
            <a:noAutofit/>
          </a:bodyPr>
          <a:lstStyle/>
          <a:p>
            <a:pPr marL="0" indent="0" fontAlgn="base">
              <a:buNone/>
            </a:pPr>
            <a:r>
              <a:rPr lang="en-GB" sz="3200" b="1" i="0">
                <a:effectLst/>
                <a:latin typeface="Times New Roman" panose="02020603050405020304" pitchFamily="18" charset="0"/>
                <a:cs typeface="Times New Roman" panose="02020603050405020304" pitchFamily="18" charset="0"/>
              </a:rPr>
              <a:t>5. Neotropical Kingdom</a:t>
            </a:r>
            <a:r>
              <a:rPr lang="en-GB" sz="3200" i="0">
                <a:effectLst/>
                <a:latin typeface="Times New Roman" panose="02020603050405020304" pitchFamily="18" charset="0"/>
                <a:cs typeface="Times New Roman" panose="02020603050405020304" pitchFamily="18" charset="0"/>
              </a:rPr>
              <a:t>:</a:t>
            </a:r>
          </a:p>
          <a:p>
            <a:pPr fontAlgn="base"/>
            <a:r>
              <a:rPr lang="en-GB" sz="3200" i="0">
                <a:effectLst/>
                <a:latin typeface="Times New Roman" panose="02020603050405020304" pitchFamily="18" charset="0"/>
                <a:cs typeface="Times New Roman" panose="02020603050405020304" pitchFamily="18" charset="0"/>
              </a:rPr>
              <a:t>This region includes the whole of South America except southern Chile and Patagonia. A few genera are common to this kingdom and palaeotropical kingdom mainly Africa because the original flowering plants were developed in South America and Africa during the Cretaceous period when all members of Gondwanaland were united together.</a:t>
            </a:r>
          </a:p>
          <a:p>
            <a:pPr fontAlgn="base"/>
            <a:r>
              <a:rPr lang="en-GB" sz="3200" i="0">
                <a:effectLst/>
                <a:latin typeface="Times New Roman" panose="02020603050405020304" pitchFamily="18" charset="0"/>
                <a:cs typeface="Times New Roman" panose="02020603050405020304" pitchFamily="18" charset="0"/>
              </a:rPr>
              <a:t>Later on the spreading of the Atlantic sea-floor, disruption of Gondwanaland and westward drift of South America from Africa became responsible for the origin and development of new species at the regional level and therefore variations in the plant species of South America and Africa were introduced</a:t>
            </a:r>
          </a:p>
        </p:txBody>
      </p:sp>
    </p:spTree>
    <p:extLst>
      <p:ext uri="{BB962C8B-B14F-4D97-AF65-F5344CB8AC3E}">
        <p14:creationId xmlns:p14="http://schemas.microsoft.com/office/powerpoint/2010/main" val="2681963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4518E6-9540-3A49-9C6A-64C884ABF74F}"/>
              </a:ext>
            </a:extLst>
          </p:cNvPr>
          <p:cNvSpPr>
            <a:spLocks noGrp="1"/>
          </p:cNvSpPr>
          <p:nvPr>
            <p:ph idx="1"/>
          </p:nvPr>
        </p:nvSpPr>
        <p:spPr>
          <a:xfrm>
            <a:off x="838200" y="457694"/>
            <a:ext cx="10515600" cy="5962403"/>
          </a:xfrm>
        </p:spPr>
        <p:txBody>
          <a:bodyPr>
            <a:normAutofit/>
          </a:bodyPr>
          <a:lstStyle/>
          <a:p>
            <a:pPr marL="0" indent="0" fontAlgn="base">
              <a:buNone/>
            </a:pPr>
            <a:r>
              <a:rPr lang="en-GB" sz="3200" b="1" i="0">
                <a:effectLst/>
                <a:latin typeface="Times New Roman" panose="02020603050405020304" pitchFamily="18" charset="0"/>
                <a:cs typeface="Times New Roman" panose="02020603050405020304" pitchFamily="18" charset="0"/>
              </a:rPr>
              <a:t>6. Boreal Kingdom</a:t>
            </a:r>
            <a:r>
              <a:rPr lang="en-GB" sz="3200" i="0">
                <a:effectLst/>
                <a:latin typeface="Times New Roman" panose="02020603050405020304" pitchFamily="18" charset="0"/>
                <a:cs typeface="Times New Roman" panose="02020603050405020304" pitchFamily="18" charset="0"/>
              </a:rPr>
              <a:t>:</a:t>
            </a:r>
          </a:p>
          <a:p>
            <a:pPr fontAlgn="base"/>
            <a:r>
              <a:rPr lang="en-GB" sz="3200" i="0">
                <a:effectLst/>
                <a:latin typeface="Times New Roman" panose="02020603050405020304" pitchFamily="18" charset="0"/>
                <a:cs typeface="Times New Roman" panose="02020603050405020304" pitchFamily="18" charset="0"/>
              </a:rPr>
              <a:t>This floral kingdom includes the whole of </a:t>
            </a:r>
            <a:r>
              <a:rPr lang="en-GB" sz="3200">
                <a:latin typeface="Times New Roman" panose="02020603050405020304" pitchFamily="18" charset="0"/>
                <a:cs typeface="Times New Roman" panose="02020603050405020304" pitchFamily="18" charset="0"/>
              </a:rPr>
              <a:t>North America</a:t>
            </a:r>
            <a:r>
              <a:rPr lang="en-GB" sz="3200" i="0">
                <a:effectLst/>
                <a:latin typeface="Times New Roman" panose="02020603050405020304" pitchFamily="18" charset="0"/>
                <a:cs typeface="Times New Roman" panose="02020603050405020304" pitchFamily="18" charset="0"/>
              </a:rPr>
              <a:t> except Middle America, Greenland, entire Europe, northern Asia, and the Arctic region.</a:t>
            </a:r>
          </a:p>
          <a:p>
            <a:pPr fontAlgn="base"/>
            <a:r>
              <a:rPr lang="en-GB" sz="3200" i="0">
                <a:effectLst/>
                <a:latin typeface="Times New Roman" panose="02020603050405020304" pitchFamily="18" charset="0"/>
                <a:cs typeface="Times New Roman" panose="02020603050405020304" pitchFamily="18" charset="0"/>
              </a:rPr>
              <a:t>This is the most extensive kingdom of all the floral kingdoms. This is again divided into several sub-kingdoms and regions or provinces e.g. Rocky Mountainous Region (RMR); Atlantic – North American Region (ANAR, fig.); Arctic and Sub-Arctic Region (ASAR); Europe-Siberian Region (ESR); Mediterranean Region (MR), etc.</a:t>
            </a:r>
          </a:p>
        </p:txBody>
      </p:sp>
    </p:spTree>
    <p:extLst>
      <p:ext uri="{BB962C8B-B14F-4D97-AF65-F5344CB8AC3E}">
        <p14:creationId xmlns:p14="http://schemas.microsoft.com/office/powerpoint/2010/main" val="25947468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5CD87769-17DF-E048-A83A-CEFAF56D3135}"/>
              </a:ext>
            </a:extLst>
          </p:cNvPr>
          <p:cNvPicPr>
            <a:picLocks noGrp="1" noChangeAspect="1"/>
          </p:cNvPicPr>
          <p:nvPr>
            <p:ph idx="1"/>
          </p:nvPr>
        </p:nvPicPr>
        <p:blipFill>
          <a:blip r:embed="rId2"/>
          <a:stretch>
            <a:fillRect/>
          </a:stretch>
        </p:blipFill>
        <p:spPr>
          <a:xfrm>
            <a:off x="1904999" y="1297095"/>
            <a:ext cx="8980715" cy="4727158"/>
          </a:xfrm>
          <a:prstGeom prst="rect">
            <a:avLst/>
          </a:prstGeom>
        </p:spPr>
      </p:pic>
      <p:sp>
        <p:nvSpPr>
          <p:cNvPr id="8" name="TextBox 7">
            <a:extLst>
              <a:ext uri="{FF2B5EF4-FFF2-40B4-BE49-F238E27FC236}">
                <a16:creationId xmlns:a16="http://schemas.microsoft.com/office/drawing/2014/main" id="{68A9E6CE-9350-DD4A-8ABD-D80F6F997B6F}"/>
              </a:ext>
            </a:extLst>
          </p:cNvPr>
          <p:cNvSpPr txBox="1"/>
          <p:nvPr/>
        </p:nvSpPr>
        <p:spPr>
          <a:xfrm>
            <a:off x="3043051" y="96533"/>
            <a:ext cx="7372597" cy="584775"/>
          </a:xfrm>
          <a:prstGeom prst="rect">
            <a:avLst/>
          </a:prstGeom>
          <a:noFill/>
        </p:spPr>
        <p:txBody>
          <a:bodyPr wrap="square" rtlCol="0">
            <a:spAutoFit/>
          </a:bodyPr>
          <a:lstStyle/>
          <a:p>
            <a:pPr algn="l"/>
            <a:r>
              <a:rPr lang="en-US" sz="3200" b="1"/>
              <a:t>Major plant kingdoms of the world</a:t>
            </a:r>
          </a:p>
        </p:txBody>
      </p:sp>
      <p:sp>
        <p:nvSpPr>
          <p:cNvPr id="2" name="TextBox 1">
            <a:extLst>
              <a:ext uri="{FF2B5EF4-FFF2-40B4-BE49-F238E27FC236}">
                <a16:creationId xmlns:a16="http://schemas.microsoft.com/office/drawing/2014/main" id="{FFC81B0C-0A17-654B-8D58-1191686D8F1B}"/>
              </a:ext>
            </a:extLst>
          </p:cNvPr>
          <p:cNvSpPr txBox="1"/>
          <p:nvPr/>
        </p:nvSpPr>
        <p:spPr>
          <a:xfrm flipH="1">
            <a:off x="1496786" y="6147955"/>
            <a:ext cx="4007921" cy="646331"/>
          </a:xfrm>
          <a:prstGeom prst="rect">
            <a:avLst/>
          </a:prstGeom>
          <a:noFill/>
        </p:spPr>
        <p:txBody>
          <a:bodyPr wrap="square" rtlCol="0">
            <a:spAutoFit/>
          </a:bodyPr>
          <a:lstStyle/>
          <a:p>
            <a:pPr algn="l"/>
            <a:r>
              <a:rPr lang="en-US"/>
              <a:t>Bibliography-Environmental geography by Savindra Singh</a:t>
            </a:r>
          </a:p>
        </p:txBody>
      </p:sp>
    </p:spTree>
    <p:extLst>
      <p:ext uri="{BB962C8B-B14F-4D97-AF65-F5344CB8AC3E}">
        <p14:creationId xmlns:p14="http://schemas.microsoft.com/office/powerpoint/2010/main" val="1855044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A2F943-6E10-674D-B762-2C0D69FA9C76}"/>
              </a:ext>
            </a:extLst>
          </p:cNvPr>
          <p:cNvSpPr>
            <a:spLocks noGrp="1"/>
          </p:cNvSpPr>
          <p:nvPr>
            <p:ph idx="1"/>
          </p:nvPr>
        </p:nvSpPr>
        <p:spPr>
          <a:xfrm>
            <a:off x="358734" y="457696"/>
            <a:ext cx="11442370" cy="6222175"/>
          </a:xfrm>
        </p:spPr>
        <p:txBody>
          <a:bodyPr>
            <a:normAutofit fontScale="70000" lnSpcReduction="20000"/>
          </a:bodyPr>
          <a:lstStyle/>
          <a:p>
            <a:pPr marL="0" indent="0">
              <a:buNone/>
            </a:pPr>
            <a:r>
              <a:rPr lang="en-US" sz="4600" b="1" u="sng">
                <a:latin typeface="Times New Roman" panose="02020603050405020304" pitchFamily="18" charset="0"/>
                <a:cs typeface="Times New Roman" panose="02020603050405020304" pitchFamily="18" charset="0"/>
              </a:rPr>
              <a:t>GROUP B-BIOGEOGRAPHY</a:t>
            </a:r>
          </a:p>
          <a:p>
            <a:pPr marL="0" indent="0">
              <a:buNone/>
            </a:pPr>
            <a:r>
              <a:rPr lang="en-US" sz="4600" b="1" u="sng">
                <a:latin typeface="Times New Roman" panose="02020603050405020304" pitchFamily="18" charset="0"/>
                <a:cs typeface="Times New Roman" panose="02020603050405020304" pitchFamily="18" charset="0"/>
              </a:rPr>
              <a:t>Global Distribution of major plants</a:t>
            </a:r>
          </a:p>
          <a:p>
            <a:r>
              <a:rPr lang="en-GB" sz="4600" i="0">
                <a:effectLst/>
                <a:latin typeface="Times New Roman" panose="02020603050405020304" pitchFamily="18" charset="0"/>
                <a:cs typeface="Times New Roman" panose="02020603050405020304" pitchFamily="18" charset="0"/>
              </a:rPr>
              <a:t>The distribution of plant and animal species is a key topic in biogeography, the study of the relationship between geography and living things. </a:t>
            </a:r>
            <a:endParaRPr lang="en-US" sz="4600" i="0">
              <a:effectLst/>
              <a:latin typeface="Times New Roman" panose="02020603050405020304" pitchFamily="18" charset="0"/>
              <a:cs typeface="Times New Roman" panose="02020603050405020304" pitchFamily="18" charset="0"/>
            </a:endParaRPr>
          </a:p>
          <a:p>
            <a:r>
              <a:rPr lang="en-GB" sz="4600" i="0">
                <a:effectLst/>
                <a:latin typeface="Times New Roman" panose="02020603050405020304" pitchFamily="18" charset="0"/>
                <a:cs typeface="Times New Roman" panose="02020603050405020304" pitchFamily="18" charset="0"/>
              </a:rPr>
              <a:t>While every species is unique, all are in some way impacted by the landforms, resources, and climates they’re exposed to.</a:t>
            </a:r>
            <a:endParaRPr lang="en-US" sz="4600" i="0">
              <a:effectLst/>
              <a:latin typeface="Times New Roman" panose="02020603050405020304" pitchFamily="18" charset="0"/>
              <a:cs typeface="Times New Roman" panose="02020603050405020304" pitchFamily="18" charset="0"/>
            </a:endParaRPr>
          </a:p>
          <a:p>
            <a:pPr marL="0" indent="0">
              <a:buNone/>
            </a:pPr>
            <a:r>
              <a:rPr lang="en-GB" sz="4600" b="1" i="0">
                <a:effectLst/>
                <a:latin typeface="Times New Roman" panose="02020603050405020304" pitchFamily="18" charset="0"/>
                <a:cs typeface="Times New Roman" panose="02020603050405020304" pitchFamily="18" charset="0"/>
              </a:rPr>
              <a:t>World Distribution of Plants</a:t>
            </a:r>
          </a:p>
          <a:p>
            <a:r>
              <a:rPr lang="en-GB" sz="4600" i="0">
                <a:effectLst/>
                <a:latin typeface="Times New Roman" panose="02020603050405020304" pitchFamily="18" charset="0"/>
                <a:cs typeface="Times New Roman" panose="02020603050405020304" pitchFamily="18" charset="0"/>
              </a:rPr>
              <a:t>There is a wide range of variations in the distribution of vegetation on the globe. </a:t>
            </a:r>
            <a:endParaRPr lang="en-US" sz="4600" i="0">
              <a:effectLst/>
              <a:latin typeface="Times New Roman" panose="02020603050405020304" pitchFamily="18" charset="0"/>
              <a:cs typeface="Times New Roman" panose="02020603050405020304" pitchFamily="18" charset="0"/>
            </a:endParaRPr>
          </a:p>
          <a:p>
            <a:r>
              <a:rPr lang="en-GB" sz="4600" i="0">
                <a:effectLst/>
                <a:latin typeface="Times New Roman" panose="02020603050405020304" pitchFamily="18" charset="0"/>
                <a:cs typeface="Times New Roman" panose="02020603050405020304" pitchFamily="18" charset="0"/>
              </a:rPr>
              <a:t>There is a zonal pattern of vegetation from the equator towards the poles and from seal level to vegetation level on the high mountains.</a:t>
            </a:r>
            <a:endParaRPr lang="en-US" sz="4600" i="0">
              <a:effectLst/>
              <a:latin typeface="Times New Roman" panose="02020603050405020304" pitchFamily="18" charset="0"/>
              <a:cs typeface="Times New Roman" panose="02020603050405020304" pitchFamily="18" charset="0"/>
            </a:endParaRPr>
          </a:p>
          <a:p>
            <a:r>
              <a:rPr lang="en-GB" sz="4600" i="0">
                <a:effectLst/>
                <a:latin typeface="Times New Roman" panose="02020603050405020304" pitchFamily="18" charset="0"/>
                <a:cs typeface="Times New Roman" panose="02020603050405020304" pitchFamily="18" charset="0"/>
              </a:rPr>
              <a:t>The distribution of plants is affected and controlled by a </a:t>
            </a:r>
            <a:r>
              <a:rPr lang="en-GB" sz="4600" b="1" i="0" u="sng">
                <a:effectLst/>
                <a:latin typeface="Times New Roman" panose="02020603050405020304" pitchFamily="18" charset="0"/>
                <a:cs typeface="Times New Roman" panose="02020603050405020304" pitchFamily="18" charset="0"/>
              </a:rPr>
              <a:t>variety of factors </a:t>
            </a:r>
            <a:endParaRPr lang="en-US" sz="4600" b="1" u="sng">
              <a:latin typeface="Times New Roman" panose="02020603050405020304" pitchFamily="18" charset="0"/>
              <a:cs typeface="Times New Roman" panose="02020603050405020304" pitchFamily="18" charset="0"/>
            </a:endParaRPr>
          </a:p>
          <a:p>
            <a:pPr marL="0" indent="0">
              <a:buNone/>
            </a:pPr>
            <a:endParaRPr lang="en-US" sz="3200" b="1" u="sng">
              <a:latin typeface="Times New Roman" panose="02020603050405020304" pitchFamily="18" charset="0"/>
              <a:cs typeface="Times New Roman" panose="02020603050405020304" pitchFamily="18" charset="0"/>
            </a:endParaRPr>
          </a:p>
          <a:p>
            <a:pPr marL="0" indent="0">
              <a:buNone/>
            </a:pPr>
            <a:endParaRPr lang="en-US" b="1" u="sng"/>
          </a:p>
        </p:txBody>
      </p:sp>
    </p:spTree>
    <p:extLst>
      <p:ext uri="{BB962C8B-B14F-4D97-AF65-F5344CB8AC3E}">
        <p14:creationId xmlns:p14="http://schemas.microsoft.com/office/powerpoint/2010/main" val="3769467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44D74C-005A-6941-8DB0-71B6BF363697}"/>
              </a:ext>
            </a:extLst>
          </p:cNvPr>
          <p:cNvSpPr>
            <a:spLocks noGrp="1"/>
          </p:cNvSpPr>
          <p:nvPr>
            <p:ph idx="1"/>
          </p:nvPr>
        </p:nvSpPr>
        <p:spPr>
          <a:xfrm>
            <a:off x="556655" y="494805"/>
            <a:ext cx="10935195" cy="6036624"/>
          </a:xfrm>
        </p:spPr>
        <p:txBody>
          <a:bodyPr/>
          <a:lstStyle/>
          <a:p>
            <a:pPr marL="0" indent="0">
              <a:buNone/>
            </a:pPr>
            <a:r>
              <a:rPr lang="en-US" sz="3200">
                <a:latin typeface="Times New Roman" panose="02020603050405020304" pitchFamily="18" charset="0"/>
                <a:cs typeface="Times New Roman" panose="02020603050405020304" pitchFamily="18" charset="0"/>
              </a:rPr>
              <a:t>For example</a:t>
            </a:r>
          </a:p>
          <a:p>
            <a:pPr fontAlgn="base"/>
            <a:r>
              <a:rPr lang="en-GB" sz="3200" b="1" i="0">
                <a:effectLst/>
                <a:latin typeface="Times New Roman" panose="02020603050405020304" pitchFamily="18" charset="0"/>
                <a:cs typeface="Times New Roman" panose="02020603050405020304" pitchFamily="18" charset="0"/>
              </a:rPr>
              <a:t>Climatic factors</a:t>
            </a:r>
            <a:r>
              <a:rPr lang="en-GB" sz="3200" b="0" i="0">
                <a:effectLst/>
                <a:latin typeface="Times New Roman" panose="02020603050405020304" pitchFamily="18" charset="0"/>
                <a:cs typeface="Times New Roman" panose="02020603050405020304" pitchFamily="18" charset="0"/>
              </a:rPr>
              <a:t> (sunlight, temperature, moisture and humidity, precipitation, soil moisture, etc.);</a:t>
            </a:r>
          </a:p>
          <a:p>
            <a:pPr fontAlgn="base"/>
            <a:r>
              <a:rPr lang="en-GB" sz="3200" b="1" i="0">
                <a:effectLst/>
                <a:latin typeface="Times New Roman" panose="02020603050405020304" pitchFamily="18" charset="0"/>
                <a:cs typeface="Times New Roman" panose="02020603050405020304" pitchFamily="18" charset="0"/>
              </a:rPr>
              <a:t>Edaphic factors</a:t>
            </a:r>
            <a:r>
              <a:rPr lang="en-GB" sz="3200" b="0" i="0">
                <a:effectLst/>
                <a:latin typeface="Times New Roman" panose="02020603050405020304" pitchFamily="18" charset="0"/>
                <a:cs typeface="Times New Roman" panose="02020603050405020304" pitchFamily="18" charset="0"/>
              </a:rPr>
              <a:t> (soil nutrients, </a:t>
            </a:r>
            <a:r>
              <a:rPr lang="en-GB" sz="3200">
                <a:latin typeface="Times New Roman" panose="02020603050405020304" pitchFamily="18" charset="0"/>
                <a:cs typeface="Times New Roman" panose="02020603050405020304" pitchFamily="18" charset="0"/>
              </a:rPr>
              <a:t>soil texture</a:t>
            </a:r>
            <a:r>
              <a:rPr lang="en-US" sz="3200">
                <a:latin typeface="Times New Roman" panose="02020603050405020304" pitchFamily="18" charset="0"/>
                <a:cs typeface="Times New Roman" panose="02020603050405020304" pitchFamily="18" charset="0"/>
              </a:rPr>
              <a:t>,</a:t>
            </a:r>
            <a:r>
              <a:rPr lang="en-GB" sz="3200" b="0" i="0">
                <a:effectLst/>
                <a:latin typeface="Times New Roman" panose="02020603050405020304" pitchFamily="18" charset="0"/>
                <a:cs typeface="Times New Roman" panose="02020603050405020304" pitchFamily="18" charset="0"/>
              </a:rPr>
              <a:t> </a:t>
            </a:r>
            <a:r>
              <a:rPr lang="en-GB" sz="3200">
                <a:latin typeface="Times New Roman" panose="02020603050405020304" pitchFamily="18" charset="0"/>
                <a:cs typeface="Times New Roman" panose="02020603050405020304" pitchFamily="18" charset="0"/>
              </a:rPr>
              <a:t>soil structure</a:t>
            </a:r>
            <a:r>
              <a:rPr lang="en-GB" sz="3200" b="0" i="0">
                <a:effectLst/>
                <a:latin typeface="Times New Roman" panose="02020603050405020304" pitchFamily="18" charset="0"/>
                <a:cs typeface="Times New Roman" panose="02020603050405020304" pitchFamily="18" charset="0"/>
              </a:rPr>
              <a:t>, acidity and alkalinity, nature and properties of </a:t>
            </a:r>
            <a:r>
              <a:rPr lang="en-GB" sz="3200">
                <a:latin typeface="Times New Roman" panose="02020603050405020304" pitchFamily="18" charset="0"/>
                <a:cs typeface="Times New Roman" panose="02020603050405020304" pitchFamily="18" charset="0"/>
              </a:rPr>
              <a:t>soil profiles</a:t>
            </a:r>
            <a:r>
              <a:rPr lang="en-GB" sz="3200" b="0" i="0">
                <a:effectLst/>
                <a:latin typeface="Times New Roman" panose="02020603050405020304" pitchFamily="18" charset="0"/>
                <a:cs typeface="Times New Roman" panose="02020603050405020304" pitchFamily="18" charset="0"/>
              </a:rPr>
              <a:t>, etc.);</a:t>
            </a:r>
          </a:p>
          <a:p>
            <a:pPr fontAlgn="base"/>
            <a:r>
              <a:rPr lang="en-GB" sz="3200" b="1" i="0">
                <a:effectLst/>
                <a:latin typeface="Times New Roman" panose="02020603050405020304" pitchFamily="18" charset="0"/>
                <a:cs typeface="Times New Roman" panose="02020603050405020304" pitchFamily="18" charset="0"/>
              </a:rPr>
              <a:t>Biotic factors </a:t>
            </a:r>
            <a:r>
              <a:rPr lang="en-GB" sz="3200" b="0" i="0">
                <a:effectLst/>
                <a:latin typeface="Times New Roman" panose="02020603050405020304" pitchFamily="18" charset="0"/>
                <a:cs typeface="Times New Roman" panose="02020603050405020304" pitchFamily="18" charset="0"/>
              </a:rPr>
              <a:t>(effects of living organisms mainly animals and man of a particular habitat on plants, interactions between different plant species and between plants and animals like natural selection, competition, mutualism, parasitism, etc.);</a:t>
            </a:r>
          </a:p>
          <a:p>
            <a:pPr fontAlgn="base"/>
            <a:r>
              <a:rPr lang="en-GB" sz="3200" b="1" i="0">
                <a:effectLst/>
                <a:latin typeface="Times New Roman" panose="02020603050405020304" pitchFamily="18" charset="0"/>
                <a:cs typeface="Times New Roman" panose="02020603050405020304" pitchFamily="18" charset="0"/>
              </a:rPr>
              <a:t>Physical factors</a:t>
            </a:r>
            <a:r>
              <a:rPr lang="en-GB" sz="3200" b="0" i="0">
                <a:effectLst/>
                <a:latin typeface="Times New Roman" panose="02020603050405020304" pitchFamily="18" charset="0"/>
                <a:cs typeface="Times New Roman" panose="02020603050405020304" pitchFamily="18" charset="0"/>
              </a:rPr>
              <a:t> (reliefs and topography, slope angle, gradient, and slope aspect, etc.);</a:t>
            </a:r>
          </a:p>
          <a:p>
            <a:pPr marL="0" indent="0">
              <a:buNone/>
            </a:pPr>
            <a:endParaRPr lang="en-US"/>
          </a:p>
        </p:txBody>
      </p:sp>
    </p:spTree>
    <p:extLst>
      <p:ext uri="{BB962C8B-B14F-4D97-AF65-F5344CB8AC3E}">
        <p14:creationId xmlns:p14="http://schemas.microsoft.com/office/powerpoint/2010/main" val="2188278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D2A94E-83AA-0144-8BCF-B0D418C6BE61}"/>
              </a:ext>
            </a:extLst>
          </p:cNvPr>
          <p:cNvSpPr>
            <a:spLocks noGrp="1"/>
          </p:cNvSpPr>
          <p:nvPr>
            <p:ph idx="1"/>
          </p:nvPr>
        </p:nvSpPr>
        <p:spPr>
          <a:xfrm>
            <a:off x="838200" y="569026"/>
            <a:ext cx="10802092" cy="5987142"/>
          </a:xfrm>
        </p:spPr>
        <p:txBody>
          <a:bodyPr>
            <a:normAutofit fontScale="92500" lnSpcReduction="10000"/>
          </a:bodyPr>
          <a:lstStyle/>
          <a:p>
            <a:pPr fontAlgn="base"/>
            <a:r>
              <a:rPr lang="en-GB" sz="3200" b="1" i="0">
                <a:effectLst/>
                <a:latin typeface="Times New Roman" panose="02020603050405020304" pitchFamily="18" charset="0"/>
                <a:cs typeface="Times New Roman" panose="02020603050405020304" pitchFamily="18" charset="0"/>
              </a:rPr>
              <a:t>Tectonic factors</a:t>
            </a:r>
            <a:r>
              <a:rPr lang="en-GB" sz="3200" b="0" i="0">
                <a:effectLst/>
                <a:latin typeface="Times New Roman" panose="02020603050405020304" pitchFamily="18" charset="0"/>
                <a:cs typeface="Times New Roman" panose="02020603050405020304" pitchFamily="18" charset="0"/>
              </a:rPr>
              <a:t> (continental displacement and drift, plate movements, endogenetic forces and movements, vulcanicity and seismic events, etc.)</a:t>
            </a:r>
          </a:p>
          <a:p>
            <a:pPr fontAlgn="base"/>
            <a:r>
              <a:rPr lang="en-GB" sz="3200" b="1" i="0">
                <a:effectLst/>
                <a:latin typeface="Times New Roman" panose="02020603050405020304" pitchFamily="18" charset="0"/>
                <a:cs typeface="Times New Roman" panose="02020603050405020304" pitchFamily="18" charset="0"/>
              </a:rPr>
              <a:t>Fire factor </a:t>
            </a:r>
            <a:r>
              <a:rPr lang="en-GB" sz="3200" b="0" i="0">
                <a:effectLst/>
                <a:latin typeface="Times New Roman" panose="02020603050405020304" pitchFamily="18" charset="0"/>
                <a:cs typeface="Times New Roman" panose="02020603050405020304" pitchFamily="18" charset="0"/>
              </a:rPr>
              <a:t>(forest fire-natural forest fire through lightning, man-induced forest fire both intentional and accidental;</a:t>
            </a:r>
          </a:p>
          <a:p>
            <a:pPr fontAlgn="base"/>
            <a:r>
              <a:rPr lang="en-GB" sz="3200" b="1" i="0">
                <a:effectLst/>
                <a:latin typeface="Times New Roman" panose="02020603050405020304" pitchFamily="18" charset="0"/>
                <a:cs typeface="Times New Roman" panose="02020603050405020304" pitchFamily="18" charset="0"/>
              </a:rPr>
              <a:t>Dispersion of plants, and</a:t>
            </a:r>
            <a:endParaRPr lang="en-GB" sz="3200" b="0" i="0">
              <a:effectLst/>
              <a:latin typeface="Times New Roman" panose="02020603050405020304" pitchFamily="18" charset="0"/>
              <a:cs typeface="Times New Roman" panose="02020603050405020304" pitchFamily="18" charset="0"/>
            </a:endParaRPr>
          </a:p>
          <a:p>
            <a:pPr fontAlgn="base"/>
            <a:r>
              <a:rPr lang="en-GB" sz="3200" b="1" i="0">
                <a:effectLst/>
                <a:latin typeface="Times New Roman" panose="02020603050405020304" pitchFamily="18" charset="0"/>
                <a:cs typeface="Times New Roman" panose="02020603050405020304" pitchFamily="18" charset="0"/>
              </a:rPr>
              <a:t>Human interferences.</a:t>
            </a:r>
            <a:endParaRPr lang="en-GB" sz="3200" b="0" i="0">
              <a:effectLst/>
              <a:latin typeface="Times New Roman" panose="02020603050405020304" pitchFamily="18" charset="0"/>
              <a:cs typeface="Times New Roman" panose="02020603050405020304" pitchFamily="18" charset="0"/>
            </a:endParaRPr>
          </a:p>
          <a:p>
            <a:pPr marL="0" indent="0" fontAlgn="base">
              <a:buNone/>
            </a:pPr>
            <a:r>
              <a:rPr lang="en-GB" sz="3200" b="1" i="0" u="sng">
                <a:effectLst/>
                <a:latin typeface="Times New Roman" panose="02020603050405020304" pitchFamily="18" charset="0"/>
                <a:cs typeface="Times New Roman" panose="02020603050405020304" pitchFamily="18" charset="0"/>
              </a:rPr>
              <a:t>Distribution of plants may be attempted in a variety of ways :</a:t>
            </a:r>
            <a:endParaRPr lang="en-GB" sz="3200" b="0" i="0" u="sng">
              <a:effectLst/>
              <a:latin typeface="Times New Roman" panose="02020603050405020304" pitchFamily="18" charset="0"/>
              <a:cs typeface="Times New Roman" panose="02020603050405020304" pitchFamily="18" charset="0"/>
            </a:endParaRPr>
          </a:p>
          <a:p>
            <a:pPr fontAlgn="base"/>
            <a:r>
              <a:rPr lang="en-GB" sz="3200" b="0" i="0">
                <a:effectLst/>
                <a:latin typeface="Times New Roman" panose="02020603050405020304" pitchFamily="18" charset="0"/>
                <a:cs typeface="Times New Roman" panose="02020603050405020304" pitchFamily="18" charset="0"/>
              </a:rPr>
              <a:t>On the basis of </a:t>
            </a:r>
            <a:r>
              <a:rPr lang="en-GB" sz="3200" b="1" i="0">
                <a:effectLst/>
                <a:latin typeface="Times New Roman" panose="02020603050405020304" pitchFamily="18" charset="0"/>
                <a:cs typeface="Times New Roman" panose="02020603050405020304" pitchFamily="18" charset="0"/>
              </a:rPr>
              <a:t>habitats as the distribution of terrestrial and aquatic plants,</a:t>
            </a:r>
            <a:endParaRPr lang="en-GB" sz="3200" b="0" i="0">
              <a:effectLst/>
              <a:latin typeface="Times New Roman" panose="02020603050405020304" pitchFamily="18" charset="0"/>
              <a:cs typeface="Times New Roman" panose="02020603050405020304" pitchFamily="18" charset="0"/>
            </a:endParaRPr>
          </a:p>
          <a:p>
            <a:pPr fontAlgn="base"/>
            <a:r>
              <a:rPr lang="en-GB" sz="3200" b="0" i="0">
                <a:effectLst/>
                <a:latin typeface="Times New Roman" panose="02020603050405020304" pitchFamily="18" charset="0"/>
                <a:cs typeface="Times New Roman" panose="02020603050405020304" pitchFamily="18" charset="0"/>
              </a:rPr>
              <a:t>On the basis of</a:t>
            </a:r>
            <a:r>
              <a:rPr lang="en-GB" sz="3200" b="1" i="0">
                <a:effectLst/>
                <a:latin typeface="Times New Roman" panose="02020603050405020304" pitchFamily="18" charset="0"/>
                <a:cs typeface="Times New Roman" panose="02020603050405020304" pitchFamily="18" charset="0"/>
              </a:rPr>
              <a:t> floral divisions,</a:t>
            </a:r>
            <a:endParaRPr lang="en-GB" sz="3200" b="0" i="0">
              <a:effectLst/>
              <a:latin typeface="Times New Roman" panose="02020603050405020304" pitchFamily="18" charset="0"/>
              <a:cs typeface="Times New Roman" panose="02020603050405020304" pitchFamily="18" charset="0"/>
            </a:endParaRPr>
          </a:p>
          <a:p>
            <a:pPr fontAlgn="base"/>
            <a:r>
              <a:rPr lang="en-GB" sz="3200" b="0" i="0">
                <a:effectLst/>
                <a:latin typeface="Times New Roman" panose="02020603050405020304" pitchFamily="18" charset="0"/>
                <a:cs typeface="Times New Roman" panose="02020603050405020304" pitchFamily="18" charset="0"/>
              </a:rPr>
              <a:t>On the basis of</a:t>
            </a:r>
            <a:r>
              <a:rPr lang="en-GB" sz="3200" b="1" i="0">
                <a:effectLst/>
                <a:latin typeface="Times New Roman" panose="02020603050405020304" pitchFamily="18" charset="0"/>
                <a:cs typeface="Times New Roman" panose="02020603050405020304" pitchFamily="18" charset="0"/>
              </a:rPr>
              <a:t> latitudinal and altitudinal extents, and</a:t>
            </a:r>
            <a:endParaRPr lang="en-GB" sz="3200" b="0" i="0">
              <a:effectLst/>
              <a:latin typeface="Times New Roman" panose="02020603050405020304" pitchFamily="18" charset="0"/>
              <a:cs typeface="Times New Roman" panose="02020603050405020304" pitchFamily="18" charset="0"/>
            </a:endParaRPr>
          </a:p>
          <a:p>
            <a:pPr fontAlgn="base"/>
            <a:r>
              <a:rPr lang="en-GB" sz="3200" b="0" i="0">
                <a:effectLst/>
                <a:latin typeface="Times New Roman" panose="02020603050405020304" pitchFamily="18" charset="0"/>
                <a:cs typeface="Times New Roman" panose="02020603050405020304" pitchFamily="18" charset="0"/>
              </a:rPr>
              <a:t>On the basis of</a:t>
            </a:r>
            <a:r>
              <a:rPr lang="en-GB" sz="3200" b="1" i="0">
                <a:effectLst/>
                <a:latin typeface="Times New Roman" panose="02020603050405020304" pitchFamily="18" charset="0"/>
                <a:cs typeface="Times New Roman" panose="02020603050405020304" pitchFamily="18" charset="0"/>
              </a:rPr>
              <a:t> characteristic features of plant communities </a:t>
            </a:r>
            <a:r>
              <a:rPr lang="en-GB" b="1" i="0">
                <a:solidFill>
                  <a:srgbClr val="403C40"/>
                </a:solidFill>
                <a:effectLst/>
                <a:latin typeface="Montserrat"/>
              </a:rPr>
              <a:t>etc.</a:t>
            </a:r>
            <a:endParaRPr lang="en-GB" b="0" i="0">
              <a:solidFill>
                <a:srgbClr val="403C40"/>
              </a:solidFill>
              <a:effectLst/>
              <a:latin typeface="Montserrat"/>
            </a:endParaRPr>
          </a:p>
          <a:p>
            <a:pPr marL="0" indent="0">
              <a:buNone/>
            </a:pPr>
            <a:endParaRPr lang="en-US"/>
          </a:p>
        </p:txBody>
      </p:sp>
    </p:spTree>
    <p:extLst>
      <p:ext uri="{BB962C8B-B14F-4D97-AF65-F5344CB8AC3E}">
        <p14:creationId xmlns:p14="http://schemas.microsoft.com/office/powerpoint/2010/main" val="35058446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F3FF59-A4D0-8A4F-BEE8-18F20F454C6C}"/>
              </a:ext>
            </a:extLst>
          </p:cNvPr>
          <p:cNvSpPr>
            <a:spLocks noGrp="1"/>
          </p:cNvSpPr>
          <p:nvPr>
            <p:ph idx="1"/>
          </p:nvPr>
        </p:nvSpPr>
        <p:spPr>
          <a:xfrm>
            <a:off x="838200" y="494804"/>
            <a:ext cx="10515600" cy="5987143"/>
          </a:xfrm>
        </p:spPr>
        <p:txBody>
          <a:bodyPr>
            <a:normAutofit lnSpcReduction="10000"/>
          </a:bodyPr>
          <a:lstStyle/>
          <a:p>
            <a:pPr marL="0" indent="0">
              <a:buNone/>
            </a:pPr>
            <a:r>
              <a:rPr lang="en-GB" sz="3200" i="0">
                <a:effectLst/>
                <a:latin typeface="Times New Roman" panose="02020603050405020304" pitchFamily="18" charset="0"/>
                <a:cs typeface="Times New Roman" panose="02020603050405020304" pitchFamily="18" charset="0"/>
              </a:rPr>
              <a:t>The land plant species of the world are grouped into 6 major floristic kingdoms on the basis of their worldwide distribution as given below:</a:t>
            </a:r>
            <a:endParaRPr lang="en-US" sz="3200" i="0">
              <a:effectLst/>
              <a:latin typeface="Times New Roman" panose="02020603050405020304" pitchFamily="18" charset="0"/>
              <a:cs typeface="Times New Roman" panose="02020603050405020304" pitchFamily="18" charset="0"/>
            </a:endParaRPr>
          </a:p>
          <a:p>
            <a:pPr marL="0" indent="0" fontAlgn="base">
              <a:buNone/>
            </a:pPr>
            <a:r>
              <a:rPr lang="en-GB" sz="3200" b="1" i="0">
                <a:effectLst/>
                <a:latin typeface="Times New Roman" panose="02020603050405020304" pitchFamily="18" charset="0"/>
                <a:cs typeface="Times New Roman" panose="02020603050405020304" pitchFamily="18" charset="0"/>
              </a:rPr>
              <a:t>1. Australian Kingdom:</a:t>
            </a:r>
          </a:p>
          <a:p>
            <a:pPr fontAlgn="base"/>
            <a:r>
              <a:rPr lang="en-GB" sz="3200" i="0">
                <a:effectLst/>
                <a:latin typeface="Times New Roman" panose="02020603050405020304" pitchFamily="18" charset="0"/>
                <a:cs typeface="Times New Roman" panose="02020603050405020304" pitchFamily="18" charset="0"/>
              </a:rPr>
              <a:t>This floristic kingdom includes the plants of whole Australia which is characterized by typical plant species e.g., eucalyptus. The different species of this unique genus of eucalyptus are so dominant in Australia that they represent 75 percent of all Australian plants. There are over 600 species of eucalyptus which greatly vary as regards their general characteristics as they range from tall, giant, and shady eucalyptus trees to dwarf and stunted desert eucalyptus trees. Eucalyptus is said to be related to mimosa which is still found in South America (only a few species).</a:t>
            </a:r>
          </a:p>
          <a:p>
            <a:pPr marL="0" indent="0">
              <a:buNone/>
            </a:pPr>
            <a:endParaRPr lang="en-US"/>
          </a:p>
        </p:txBody>
      </p:sp>
    </p:spTree>
    <p:extLst>
      <p:ext uri="{BB962C8B-B14F-4D97-AF65-F5344CB8AC3E}">
        <p14:creationId xmlns:p14="http://schemas.microsoft.com/office/powerpoint/2010/main" val="1782348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51658C-BFDB-FE4B-8CB0-AAB056B2885F}"/>
              </a:ext>
            </a:extLst>
          </p:cNvPr>
          <p:cNvSpPr>
            <a:spLocks noGrp="1"/>
          </p:cNvSpPr>
          <p:nvPr>
            <p:ph idx="1"/>
          </p:nvPr>
        </p:nvSpPr>
        <p:spPr>
          <a:xfrm>
            <a:off x="825830" y="494805"/>
            <a:ext cx="10515600" cy="5682158"/>
          </a:xfrm>
        </p:spPr>
        <p:txBody>
          <a:bodyPr/>
          <a:lstStyle/>
          <a:p>
            <a:r>
              <a:rPr lang="en-GB" sz="3200" i="0">
                <a:solidFill>
                  <a:srgbClr val="403C40"/>
                </a:solidFill>
                <a:effectLst/>
                <a:latin typeface="Times New Roman" panose="02020603050405020304" pitchFamily="18" charset="0"/>
                <a:cs typeface="Times New Roman" panose="02020603050405020304" pitchFamily="18" charset="0"/>
              </a:rPr>
              <a:t>Eucalyptus has been dispersed and distributed by man (deliberately) from Australia to almost every continent. One can see the extensive plantation of eucalyptus in India particularly along the rail and roadsides and it is being expanded rapidly by deliberate actions of man in all parts of the country irrespective of environmental requirements and suitability of this unique exotic plant. </a:t>
            </a:r>
            <a:endParaRPr lang="en-US" sz="3200" i="0">
              <a:solidFill>
                <a:srgbClr val="403C40"/>
              </a:solidFill>
              <a:effectLst/>
              <a:latin typeface="Times New Roman" panose="02020603050405020304" pitchFamily="18" charset="0"/>
              <a:cs typeface="Times New Roman" panose="02020603050405020304" pitchFamily="18" charset="0"/>
            </a:endParaRPr>
          </a:p>
          <a:p>
            <a:r>
              <a:rPr lang="en-GB" sz="3200" i="0">
                <a:solidFill>
                  <a:srgbClr val="403C40"/>
                </a:solidFill>
                <a:effectLst/>
                <a:latin typeface="Times New Roman" panose="02020603050405020304" pitchFamily="18" charset="0"/>
                <a:cs typeface="Times New Roman" panose="02020603050405020304" pitchFamily="18" charset="0"/>
              </a:rPr>
              <a:t>The typical endemic floras of Australia having unique characteristics have developed due to its isolation from other continents of the southern hemisphere because of continental drift</a:t>
            </a:r>
            <a:r>
              <a:rPr lang="en-GB" b="1" i="0">
                <a:solidFill>
                  <a:srgbClr val="403C40"/>
                </a:solidFill>
                <a:effectLst/>
                <a:latin typeface="Montserrat"/>
              </a:rPr>
              <a:t>.</a:t>
            </a:r>
            <a:endParaRPr lang="en-US"/>
          </a:p>
        </p:txBody>
      </p:sp>
    </p:spTree>
    <p:extLst>
      <p:ext uri="{BB962C8B-B14F-4D97-AF65-F5344CB8AC3E}">
        <p14:creationId xmlns:p14="http://schemas.microsoft.com/office/powerpoint/2010/main" val="1944260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C5BE8-35EC-5D4B-9026-85E070F96A27}"/>
              </a:ext>
            </a:extLst>
          </p:cNvPr>
          <p:cNvSpPr>
            <a:spLocks noGrp="1"/>
          </p:cNvSpPr>
          <p:nvPr>
            <p:ph type="title"/>
          </p:nvPr>
        </p:nvSpPr>
        <p:spPr>
          <a:xfrm>
            <a:off x="838200" y="173182"/>
            <a:ext cx="10515600" cy="865909"/>
          </a:xfrm>
        </p:spPr>
        <p:txBody>
          <a:bodyPr>
            <a:normAutofit/>
          </a:bodyPr>
          <a:lstStyle/>
          <a:p>
            <a:r>
              <a:rPr lang="en-US" sz="2800" b="1"/>
              <a:t>              Map showing the distribution of major plant species</a:t>
            </a:r>
            <a:endParaRPr lang="en-US" sz="2800"/>
          </a:p>
        </p:txBody>
      </p:sp>
      <p:pic>
        <p:nvPicPr>
          <p:cNvPr id="4" name="Picture 4">
            <a:extLst>
              <a:ext uri="{FF2B5EF4-FFF2-40B4-BE49-F238E27FC236}">
                <a16:creationId xmlns:a16="http://schemas.microsoft.com/office/drawing/2014/main" id="{198BB216-B7EA-2045-B2F7-78E0280BFE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1" y="1311234"/>
            <a:ext cx="8451767" cy="5282045"/>
          </a:xfrm>
        </p:spPr>
      </p:pic>
      <p:sp>
        <p:nvSpPr>
          <p:cNvPr id="5" name="TextBox 4">
            <a:extLst>
              <a:ext uri="{FF2B5EF4-FFF2-40B4-BE49-F238E27FC236}">
                <a16:creationId xmlns:a16="http://schemas.microsoft.com/office/drawing/2014/main" id="{52868B64-BCFA-DE4D-A885-839430C9EB43}"/>
              </a:ext>
            </a:extLst>
          </p:cNvPr>
          <p:cNvSpPr txBox="1"/>
          <p:nvPr/>
        </p:nvSpPr>
        <p:spPr>
          <a:xfrm rot="10800000" flipV="1">
            <a:off x="9580975" y="3834740"/>
            <a:ext cx="2306720" cy="923330"/>
          </a:xfrm>
          <a:prstGeom prst="rect">
            <a:avLst/>
          </a:prstGeom>
          <a:noFill/>
        </p:spPr>
        <p:txBody>
          <a:bodyPr wrap="square" rtlCol="0">
            <a:spAutoFit/>
          </a:bodyPr>
          <a:lstStyle/>
          <a:p>
            <a:pPr algn="l"/>
            <a:r>
              <a:rPr lang="en-US"/>
              <a:t>Source:Environmental geography by Savindra singh</a:t>
            </a:r>
          </a:p>
        </p:txBody>
      </p:sp>
    </p:spTree>
    <p:extLst>
      <p:ext uri="{BB962C8B-B14F-4D97-AF65-F5344CB8AC3E}">
        <p14:creationId xmlns:p14="http://schemas.microsoft.com/office/powerpoint/2010/main" val="2553633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689AC0-767D-2549-AC3B-219EB170F406}"/>
              </a:ext>
            </a:extLst>
          </p:cNvPr>
          <p:cNvSpPr>
            <a:spLocks noGrp="1"/>
          </p:cNvSpPr>
          <p:nvPr>
            <p:ph idx="1"/>
          </p:nvPr>
        </p:nvSpPr>
        <p:spPr>
          <a:xfrm>
            <a:off x="630877" y="754578"/>
            <a:ext cx="11058896" cy="5702630"/>
          </a:xfrm>
        </p:spPr>
        <p:txBody>
          <a:bodyPr>
            <a:normAutofit fontScale="92500"/>
          </a:bodyPr>
          <a:lstStyle/>
          <a:p>
            <a:pPr marL="0" indent="0" fontAlgn="base">
              <a:buNone/>
            </a:pPr>
            <a:r>
              <a:rPr lang="en-GB" sz="3200" b="1" i="0">
                <a:effectLst/>
                <a:latin typeface="Times New Roman" panose="02020603050405020304" pitchFamily="18" charset="0"/>
                <a:cs typeface="Times New Roman" panose="02020603050405020304" pitchFamily="18" charset="0"/>
              </a:rPr>
              <a:t>2. Cape Kingdom:</a:t>
            </a:r>
          </a:p>
          <a:p>
            <a:pPr fontAlgn="base"/>
            <a:r>
              <a:rPr lang="en-GB" sz="3200" i="0">
                <a:effectLst/>
                <a:latin typeface="Times New Roman" panose="02020603050405020304" pitchFamily="18" charset="0"/>
                <a:cs typeface="Times New Roman" panose="02020603050405020304" pitchFamily="18" charset="0"/>
              </a:rPr>
              <a:t>The floral kingdom has developed in the southern tip of Africa wherein the plants having bulbs and tubers have developed and these represent the typical plant species of this floral kingdom. The plants of this kingdom belong to the category of cryptophytes which bear buds in the form of bulbs and tubers which are buried in the soils. These bulbs and tubers give birth to other plants as new shoots come out from these bulbs and tubers and are developed as plants.</a:t>
            </a:r>
          </a:p>
          <a:p>
            <a:pPr fontAlgn="base"/>
            <a:r>
              <a:rPr lang="en-GB" sz="3200" i="0">
                <a:effectLst/>
                <a:latin typeface="Times New Roman" panose="02020603050405020304" pitchFamily="18" charset="0"/>
                <a:cs typeface="Times New Roman" panose="02020603050405020304" pitchFamily="18" charset="0"/>
              </a:rPr>
              <a:t>These plants represent most plants of the gradient such as garden flowering plants (e.g., Loplia, Kniphogia, Erica Freesia, etc.). The dispersal of these garden plants became possible when South Africa was colonized by Europeans who distributed these garden flowering plants from South Africa to the gardens of other parts of the world</a:t>
            </a:r>
            <a:r>
              <a:rPr lang="en-GB" b="0" i="0">
                <a:solidFill>
                  <a:srgbClr val="403C40"/>
                </a:solidFill>
                <a:effectLst/>
                <a:latin typeface="Montserrat"/>
              </a:rPr>
              <a:t>.</a:t>
            </a:r>
          </a:p>
        </p:txBody>
      </p:sp>
    </p:spTree>
    <p:extLst>
      <p:ext uri="{BB962C8B-B14F-4D97-AF65-F5344CB8AC3E}">
        <p14:creationId xmlns:p14="http://schemas.microsoft.com/office/powerpoint/2010/main" val="1672165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4F8FD9-B231-F64B-9170-5CF8F87D1B80}"/>
              </a:ext>
            </a:extLst>
          </p:cNvPr>
          <p:cNvSpPr>
            <a:spLocks noGrp="1"/>
          </p:cNvSpPr>
          <p:nvPr>
            <p:ph idx="1"/>
          </p:nvPr>
        </p:nvSpPr>
        <p:spPr>
          <a:xfrm>
            <a:off x="689758" y="569026"/>
            <a:ext cx="10515600" cy="5583197"/>
          </a:xfrm>
        </p:spPr>
        <p:txBody>
          <a:bodyPr>
            <a:normAutofit lnSpcReduction="10000"/>
          </a:bodyPr>
          <a:lstStyle/>
          <a:p>
            <a:r>
              <a:rPr lang="en-GB" sz="3200" i="0">
                <a:solidFill>
                  <a:srgbClr val="403C40"/>
                </a:solidFill>
                <a:effectLst/>
                <a:latin typeface="Times New Roman" panose="02020603050405020304" pitchFamily="18" charset="0"/>
                <a:cs typeface="Times New Roman" panose="02020603050405020304" pitchFamily="18" charset="0"/>
              </a:rPr>
              <a:t>There is a gradual decrease in the number and area of these garden flowering plants in their own native areas (southern part of South Africa) because their areas are continuously being replaced by agricultural lands. The untouched areas still have sclerophyllous shrubs that attain a height of a few meters. There is an undergrowth of herbaceous shrubs in the sclerophyllous shrubs. </a:t>
            </a:r>
            <a:endParaRPr lang="en-US" sz="3200" i="0">
              <a:solidFill>
                <a:srgbClr val="403C40"/>
              </a:solidFill>
              <a:effectLst/>
              <a:latin typeface="Times New Roman" panose="02020603050405020304" pitchFamily="18" charset="0"/>
              <a:cs typeface="Times New Roman" panose="02020603050405020304" pitchFamily="18" charset="0"/>
            </a:endParaRPr>
          </a:p>
          <a:p>
            <a:r>
              <a:rPr lang="en-GB" sz="3200" i="0">
                <a:solidFill>
                  <a:srgbClr val="403C40"/>
                </a:solidFill>
                <a:effectLst/>
                <a:latin typeface="Times New Roman" panose="02020603050405020304" pitchFamily="18" charset="0"/>
                <a:cs typeface="Times New Roman" panose="02020603050405020304" pitchFamily="18" charset="0"/>
              </a:rPr>
              <a:t>It may be remembered that the native vegetation of this region before the European colonization consisted of temperate evergreen forests which were extensively cleared off by the Europeans for agricultural purposes and thus the sclerophyllous shrubs developed in this region at later date as a secondary succession of vegetatio</a:t>
            </a:r>
            <a:r>
              <a:rPr lang="en-GB" b="0" i="0">
                <a:solidFill>
                  <a:srgbClr val="403C40"/>
                </a:solidFill>
                <a:effectLst/>
                <a:latin typeface="Montserrat"/>
              </a:rPr>
              <a:t>n.</a:t>
            </a:r>
            <a:endParaRPr lang="en-US"/>
          </a:p>
        </p:txBody>
      </p:sp>
    </p:spTree>
    <p:extLst>
      <p:ext uri="{BB962C8B-B14F-4D97-AF65-F5344CB8AC3E}">
        <p14:creationId xmlns:p14="http://schemas.microsoft.com/office/powerpoint/2010/main" val="1750998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16</Slides>
  <Notes>0</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              Map showing the distribution of major plant species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inkudevi294@gmail.com</cp:lastModifiedBy>
  <cp:revision>6</cp:revision>
  <dcterms:created xsi:type="dcterms:W3CDTF">2021-06-03T19:01:54Z</dcterms:created>
  <dcterms:modified xsi:type="dcterms:W3CDTF">2021-06-07T06:03:05Z</dcterms:modified>
</cp:coreProperties>
</file>