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6" r:id="rId18"/>
    <p:sldId id="277" r:id="rId19"/>
    <p:sldId id="278" r:id="rId20"/>
    <p:sldId id="279" r:id="rId21"/>
    <p:sldId id="275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0" autoAdjust="0"/>
    <p:restoredTop sz="94660"/>
  </p:normalViewPr>
  <p:slideViewPr>
    <p:cSldViewPr>
      <p:cViewPr varScale="1">
        <p:scale>
          <a:sx n="82" d="100"/>
          <a:sy n="82" d="100"/>
        </p:scale>
        <p:origin x="134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94FD-16AE-47B7-8986-B1C92CE65F8E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73A3-18DB-4915-A6FD-3EF01F99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94FD-16AE-47B7-8986-B1C92CE65F8E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73A3-18DB-4915-A6FD-3EF01F99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3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94FD-16AE-47B7-8986-B1C92CE65F8E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73A3-18DB-4915-A6FD-3EF01F99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2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94FD-16AE-47B7-8986-B1C92CE65F8E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73A3-18DB-4915-A6FD-3EF01F99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56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94FD-16AE-47B7-8986-B1C92CE65F8E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73A3-18DB-4915-A6FD-3EF01F99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9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94FD-16AE-47B7-8986-B1C92CE65F8E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73A3-18DB-4915-A6FD-3EF01F99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8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94FD-16AE-47B7-8986-B1C92CE65F8E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73A3-18DB-4915-A6FD-3EF01F99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8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94FD-16AE-47B7-8986-B1C92CE65F8E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73A3-18DB-4915-A6FD-3EF01F99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48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94FD-16AE-47B7-8986-B1C92CE65F8E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73A3-18DB-4915-A6FD-3EF01F99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87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94FD-16AE-47B7-8986-B1C92CE65F8E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73A3-18DB-4915-A6FD-3EF01F99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0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94FD-16AE-47B7-8986-B1C92CE65F8E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73A3-18DB-4915-A6FD-3EF01F99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5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94FD-16AE-47B7-8986-B1C92CE65F8E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273A3-18DB-4915-A6FD-3EF01F99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3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cdn.biologydiscussion.com/wp-content/uploads/2016/09/clip_image008-11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0"/>
            <a:ext cx="7772400" cy="1470025"/>
          </a:xfrm>
        </p:spPr>
        <p:txBody>
          <a:bodyPr>
            <a:normAutofit/>
          </a:bodyPr>
          <a:lstStyle/>
          <a:p>
            <a:pPr algn="l"/>
            <a:br>
              <a:rPr lang="en-US" sz="2400" dirty="0">
                <a:solidFill>
                  <a:srgbClr val="000000"/>
                </a:solidFill>
                <a:latin typeface="Linux Libertine"/>
              </a:rPr>
            </a:b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entury Schoolbook" pitchFamily="18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05000"/>
            <a:ext cx="7696200" cy="2895600"/>
          </a:xfrm>
        </p:spPr>
        <p:txBody>
          <a:bodyPr>
            <a:normAutofit/>
          </a:bodyPr>
          <a:lstStyle/>
          <a:p>
            <a:pPr fontAlgn="base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entury Schoolbook" pitchFamily="18" charset="0"/>
                <a:ea typeface="+mj-ea"/>
                <a:cs typeface="+mj-cs"/>
              </a:rPr>
              <a:t>DEFINITION OF STELE &amp; STELER EVOLUTION IN PTERIDOPHYTES (AND HIGHER PLANTS)</a:t>
            </a:r>
          </a:p>
          <a:p>
            <a:pPr fontAlgn="base"/>
            <a:endParaRPr lang="en-US" sz="2400" b="1" dirty="0">
              <a:solidFill>
                <a:schemeClr val="accent6">
                  <a:lumMod val="75000"/>
                </a:schemeClr>
              </a:solidFill>
              <a:latin typeface="Century Schoolbook" pitchFamily="18" charset="0"/>
              <a:ea typeface="+mj-ea"/>
              <a:cs typeface="+mj-cs"/>
            </a:endParaRPr>
          </a:p>
          <a:p>
            <a:pPr fontAlgn="base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entury Schoolbook" pitchFamily="18" charset="0"/>
                <a:ea typeface="+mj-ea"/>
                <a:cs typeface="+mj-cs"/>
              </a:rPr>
              <a:t>TDC 2</a:t>
            </a:r>
            <a:r>
              <a:rPr lang="en-US" sz="2400" b="1" baseline="30000" dirty="0">
                <a:solidFill>
                  <a:schemeClr val="accent6">
                    <a:lumMod val="75000"/>
                  </a:schemeClr>
                </a:solidFill>
                <a:latin typeface="Century Schoolbook" pitchFamily="18" charset="0"/>
                <a:ea typeface="+mj-ea"/>
                <a:cs typeface="+mj-cs"/>
              </a:rPr>
              <a:t>ND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entury Schoolbook" pitchFamily="18" charset="0"/>
                <a:ea typeface="+mj-ea"/>
                <a:cs typeface="+mj-cs"/>
              </a:rPr>
              <a:t> SEMESTER</a:t>
            </a:r>
          </a:p>
          <a:p>
            <a:pPr fontAlgn="base"/>
            <a:endParaRPr lang="en-US" sz="2400" b="1" dirty="0">
              <a:solidFill>
                <a:schemeClr val="accent6">
                  <a:lumMod val="75000"/>
                </a:schemeClr>
              </a:solidFill>
              <a:latin typeface="Century Schoolbook" pitchFamily="18" charset="0"/>
              <a:ea typeface="+mj-ea"/>
              <a:cs typeface="+mj-cs"/>
            </a:endParaRPr>
          </a:p>
          <a:p>
            <a:pPr fontAlgn="base"/>
            <a:endParaRPr lang="en-US" sz="2400" b="1" dirty="0">
              <a:solidFill>
                <a:schemeClr val="accent6">
                  <a:lumMod val="75000"/>
                </a:schemeClr>
              </a:solidFill>
              <a:latin typeface="Century Schoolbook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56228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>
            <a:normAutofit/>
          </a:bodyPr>
          <a:lstStyle/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b="1" dirty="0">
                <a:latin typeface="Century Schoolbook" pitchFamily="18" charset="0"/>
              </a:rPr>
              <a:t>(b) </a:t>
            </a:r>
            <a:r>
              <a:rPr lang="en-US" sz="1800" b="1" dirty="0" err="1">
                <a:latin typeface="Century Schoolbook" pitchFamily="18" charset="0"/>
              </a:rPr>
              <a:t>Amphiphloic</a:t>
            </a:r>
            <a:r>
              <a:rPr lang="en-US" sz="1800" b="1" dirty="0">
                <a:latin typeface="Century Schoolbook" pitchFamily="18" charset="0"/>
              </a:rPr>
              <a:t> </a:t>
            </a:r>
            <a:r>
              <a:rPr lang="en-US" sz="1800" b="1" dirty="0" err="1">
                <a:latin typeface="Century Schoolbook" pitchFamily="18" charset="0"/>
              </a:rPr>
              <a:t>siphonostele</a:t>
            </a:r>
            <a:r>
              <a:rPr lang="en-US" sz="1800" b="1" dirty="0">
                <a:latin typeface="Century Schoolbook" pitchFamily="18" charset="0"/>
              </a:rPr>
              <a:t>:</a:t>
            </a: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dirty="0">
                <a:latin typeface="Century Schoolbook" pitchFamily="18" charset="0"/>
              </a:rPr>
              <a:t>In </a:t>
            </a:r>
            <a:r>
              <a:rPr lang="en-US" sz="1800" dirty="0" err="1">
                <a:latin typeface="Century Schoolbook" pitchFamily="18" charset="0"/>
              </a:rPr>
              <a:t>amphiphloic</a:t>
            </a:r>
            <a:r>
              <a:rPr lang="en-US" sz="1800" dirty="0">
                <a:latin typeface="Century Schoolbook" pitchFamily="18" charset="0"/>
              </a:rPr>
              <a:t> </a:t>
            </a:r>
            <a:r>
              <a:rPr lang="en-US" sz="1800" dirty="0" err="1">
                <a:latin typeface="Century Schoolbook" pitchFamily="18" charset="0"/>
              </a:rPr>
              <a:t>siphonostele</a:t>
            </a:r>
            <a:r>
              <a:rPr lang="en-US" sz="1800" dirty="0">
                <a:latin typeface="Century Schoolbook" pitchFamily="18" charset="0"/>
              </a:rPr>
              <a:t>, the xylem forms  a hollow cylinder enclosing the pith with the  phloem occurring on both the inner and outer side of the xylem  as is found in </a:t>
            </a:r>
            <a:r>
              <a:rPr lang="en-US" sz="1800" i="1" dirty="0" err="1">
                <a:latin typeface="Century Schoolbook" pitchFamily="18" charset="0"/>
              </a:rPr>
              <a:t>Adiantum</a:t>
            </a:r>
            <a:r>
              <a:rPr lang="en-US" sz="1800" dirty="0">
                <a:latin typeface="Century Schoolbook" pitchFamily="18" charset="0"/>
              </a:rPr>
              <a:t> and </a:t>
            </a:r>
            <a:r>
              <a:rPr lang="en-US" sz="1800" i="1" dirty="0" err="1">
                <a:latin typeface="Century Schoolbook" pitchFamily="18" charset="0"/>
              </a:rPr>
              <a:t>Marsilea</a:t>
            </a:r>
            <a:r>
              <a:rPr lang="en-US" sz="1800" dirty="0">
                <a:latin typeface="Century Schoolbook" pitchFamily="18" charset="0"/>
              </a:rPr>
              <a:t> (Fig. 3B) . In it the pith is surrounded by inner endodermis, inner </a:t>
            </a:r>
            <a:r>
              <a:rPr lang="en-US" sz="1800" dirty="0" err="1">
                <a:latin typeface="Century Schoolbook" pitchFamily="18" charset="0"/>
              </a:rPr>
              <a:t>pericycle</a:t>
            </a:r>
            <a:r>
              <a:rPr lang="en-US" sz="1800" dirty="0">
                <a:latin typeface="Century Schoolbook" pitchFamily="18" charset="0"/>
              </a:rPr>
              <a:t>, inner phloem, xylem, outer phloem, outer </a:t>
            </a:r>
            <a:r>
              <a:rPr lang="en-US" sz="1800" dirty="0" err="1">
                <a:latin typeface="Century Schoolbook" pitchFamily="18" charset="0"/>
              </a:rPr>
              <a:t>pericycle</a:t>
            </a:r>
            <a:r>
              <a:rPr lang="en-US" sz="1800" dirty="0">
                <a:latin typeface="Century Schoolbook" pitchFamily="18" charset="0"/>
              </a:rPr>
              <a:t> and outer endodermis .</a:t>
            </a:r>
          </a:p>
          <a:p>
            <a:pPr marL="0" indent="0" algn="just" fontAlgn="base">
              <a:lnSpc>
                <a:spcPct val="150000"/>
              </a:lnSpc>
              <a:buNone/>
            </a:pPr>
            <a:endParaRPr lang="en-US" sz="1800" dirty="0">
              <a:latin typeface="Century Schoolbook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1800" b="1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466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777241"/>
            <a:ext cx="8422611" cy="521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949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6172200"/>
          </a:xfrm>
        </p:spPr>
        <p:txBody>
          <a:bodyPr>
            <a:normAutofit/>
          </a:bodyPr>
          <a:lstStyle/>
          <a:p>
            <a:pPr marL="0" indent="0" algn="just" fontAlgn="base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424142"/>
                </a:solidFill>
                <a:latin typeface="Georgia"/>
              </a:rPr>
              <a:t>Evolution of </a:t>
            </a:r>
            <a:r>
              <a:rPr lang="en-US" sz="2400" b="1" dirty="0" err="1">
                <a:solidFill>
                  <a:srgbClr val="424142"/>
                </a:solidFill>
                <a:latin typeface="Georgia"/>
              </a:rPr>
              <a:t>Siphonostele</a:t>
            </a:r>
            <a:r>
              <a:rPr lang="en-US" sz="2400" b="1" dirty="0">
                <a:solidFill>
                  <a:srgbClr val="424142"/>
                </a:solidFill>
                <a:latin typeface="Georgia"/>
              </a:rPr>
              <a:t> from </a:t>
            </a:r>
            <a:r>
              <a:rPr lang="en-US" sz="2400" b="1" dirty="0" err="1">
                <a:solidFill>
                  <a:srgbClr val="424142"/>
                </a:solidFill>
                <a:latin typeface="Georgia"/>
              </a:rPr>
              <a:t>Protostele</a:t>
            </a:r>
            <a:r>
              <a:rPr lang="en-US" sz="2400" b="1" dirty="0">
                <a:solidFill>
                  <a:srgbClr val="424142"/>
                </a:solidFill>
                <a:latin typeface="Georgia"/>
              </a:rPr>
              <a:t>:</a:t>
            </a:r>
            <a:endParaRPr lang="en-US" sz="2400" dirty="0">
              <a:solidFill>
                <a:srgbClr val="424142"/>
              </a:solidFill>
              <a:latin typeface="Georgia"/>
            </a:endParaRP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b="1" dirty="0">
                <a:solidFill>
                  <a:srgbClr val="424142"/>
                </a:solidFill>
                <a:latin typeface="Georgia"/>
              </a:rPr>
              <a:t>There are two main theories regarding the evolution of </a:t>
            </a:r>
            <a:r>
              <a:rPr lang="en-US" sz="1800" b="1" dirty="0" err="1">
                <a:solidFill>
                  <a:srgbClr val="424142"/>
                </a:solidFill>
                <a:latin typeface="Georgia"/>
              </a:rPr>
              <a:t>siphonostele</a:t>
            </a:r>
            <a:r>
              <a:rPr lang="en-US" sz="1800" b="1" dirty="0">
                <a:solidFill>
                  <a:srgbClr val="424142"/>
                </a:solidFill>
                <a:latin typeface="Georgia"/>
              </a:rPr>
              <a:t> from </a:t>
            </a:r>
            <a:r>
              <a:rPr lang="en-US" sz="1800" b="1" dirty="0" err="1">
                <a:solidFill>
                  <a:srgbClr val="424142"/>
                </a:solidFill>
                <a:latin typeface="Georgia"/>
              </a:rPr>
              <a:t>protostele</a:t>
            </a:r>
            <a:r>
              <a:rPr lang="en-US" sz="1800" b="1" dirty="0">
                <a:solidFill>
                  <a:srgbClr val="424142"/>
                </a:solidFill>
                <a:latin typeface="Georgia"/>
              </a:rPr>
              <a:t>:</a:t>
            </a:r>
            <a:endParaRPr lang="en-US" sz="1800" dirty="0">
              <a:solidFill>
                <a:srgbClr val="424142"/>
              </a:solidFill>
              <a:latin typeface="Georgia"/>
            </a:endParaRP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b="1" dirty="0">
                <a:solidFill>
                  <a:srgbClr val="424142"/>
                </a:solidFill>
                <a:latin typeface="Georgia"/>
              </a:rPr>
              <a:t>(a) </a:t>
            </a:r>
            <a:r>
              <a:rPr lang="en-US" sz="1800" b="1" dirty="0" err="1">
                <a:solidFill>
                  <a:srgbClr val="424142"/>
                </a:solidFill>
                <a:latin typeface="Georgia"/>
              </a:rPr>
              <a:t>Intraxylary</a:t>
            </a:r>
            <a:r>
              <a:rPr lang="en-US" sz="1800" b="1" dirty="0">
                <a:solidFill>
                  <a:srgbClr val="424142"/>
                </a:solidFill>
                <a:latin typeface="Georgia"/>
              </a:rPr>
              <a:t> or </a:t>
            </a:r>
            <a:r>
              <a:rPr lang="en-US" sz="1800" b="1" dirty="0" err="1">
                <a:solidFill>
                  <a:srgbClr val="424142"/>
                </a:solidFill>
                <a:latin typeface="Georgia"/>
              </a:rPr>
              <a:t>Intrastelar</a:t>
            </a:r>
            <a:r>
              <a:rPr lang="en-US" sz="1800" b="1" dirty="0">
                <a:solidFill>
                  <a:srgbClr val="424142"/>
                </a:solidFill>
                <a:latin typeface="Georgia"/>
              </a:rPr>
              <a:t> origin:</a:t>
            </a:r>
            <a:endParaRPr lang="en-US" sz="1800" dirty="0">
              <a:solidFill>
                <a:srgbClr val="424142"/>
              </a:solidFill>
              <a:latin typeface="Georgia"/>
            </a:endParaRP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dirty="0">
                <a:solidFill>
                  <a:srgbClr val="424142"/>
                </a:solidFill>
                <a:latin typeface="Georgia"/>
              </a:rPr>
              <a:t>According to this theory the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siphonostele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 is evolved by the conversion of the central mass of the xylem into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parenchymatous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 pith. This theory is also known as </a:t>
            </a:r>
            <a:r>
              <a:rPr lang="en-US" sz="1800" b="1" dirty="0">
                <a:solidFill>
                  <a:srgbClr val="424142"/>
                </a:solidFill>
                <a:latin typeface="Georgia"/>
              </a:rPr>
              <a:t>expansion theory 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and it is supported by Boodle (1901), Bower (1911), Gwynne-Vaughan (1903, 1914).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Petry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 (1914), Thompson and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Gewirtz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 and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Fahn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 (1960) etc.</a:t>
            </a: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b="1" dirty="0">
                <a:solidFill>
                  <a:srgbClr val="424142"/>
                </a:solidFill>
                <a:latin typeface="Georgia"/>
              </a:rPr>
              <a:t>(b) </a:t>
            </a:r>
            <a:r>
              <a:rPr lang="en-US" sz="1800" b="1" dirty="0" err="1">
                <a:solidFill>
                  <a:srgbClr val="424142"/>
                </a:solidFill>
                <a:latin typeface="Georgia"/>
              </a:rPr>
              <a:t>Extrastelar</a:t>
            </a:r>
            <a:r>
              <a:rPr lang="en-US" sz="1800" b="1" dirty="0">
                <a:solidFill>
                  <a:srgbClr val="424142"/>
                </a:solidFill>
                <a:latin typeface="Georgia"/>
              </a:rPr>
              <a:t> Origin:</a:t>
            </a:r>
            <a:endParaRPr lang="en-US" sz="1800" dirty="0">
              <a:solidFill>
                <a:srgbClr val="424142"/>
              </a:solidFill>
              <a:latin typeface="Georgia"/>
            </a:endParaRP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dirty="0">
                <a:solidFill>
                  <a:srgbClr val="424142"/>
                </a:solidFill>
                <a:latin typeface="Georgia"/>
              </a:rPr>
              <a:t>This theory is supported by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Jaffery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 (1897, 1899, 1902, 1917). According to him the pith originated as a result of invasion of the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parenchymatous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 cells of the cortex into the stele. It takes place through the leaf gaps and branch gaps. This theory is also known as </a:t>
            </a:r>
            <a:r>
              <a:rPr lang="en-US" sz="1800" b="1" dirty="0">
                <a:solidFill>
                  <a:srgbClr val="424142"/>
                </a:solidFill>
                <a:latin typeface="Georgia"/>
              </a:rPr>
              <a:t>invasion theory.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18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024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6248400"/>
          </a:xfrm>
        </p:spPr>
        <p:txBody>
          <a:bodyPr>
            <a:normAutofit/>
          </a:bodyPr>
          <a:lstStyle/>
          <a:p>
            <a:pPr marL="0" indent="0" algn="just" fontAlgn="base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424142"/>
                </a:solidFill>
                <a:latin typeface="Georgia"/>
              </a:rPr>
              <a:t>Other Modifications of </a:t>
            </a:r>
            <a:r>
              <a:rPr lang="en-US" sz="2400" b="1" dirty="0" err="1">
                <a:solidFill>
                  <a:srgbClr val="424142"/>
                </a:solidFill>
                <a:latin typeface="Georgia"/>
              </a:rPr>
              <a:t>Siphonostele</a:t>
            </a:r>
            <a:r>
              <a:rPr lang="en-US" sz="2400" b="1" dirty="0">
                <a:solidFill>
                  <a:srgbClr val="424142"/>
                </a:solidFill>
                <a:latin typeface="Georgia"/>
              </a:rPr>
              <a:t>:</a:t>
            </a:r>
            <a:endParaRPr lang="en-US" sz="2400" dirty="0">
              <a:solidFill>
                <a:srgbClr val="424142"/>
              </a:solidFill>
              <a:latin typeface="Georgia"/>
            </a:endParaRP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b="1" dirty="0">
                <a:solidFill>
                  <a:srgbClr val="424142"/>
                </a:solidFill>
                <a:latin typeface="Georgia"/>
              </a:rPr>
              <a:t>(a) </a:t>
            </a:r>
            <a:r>
              <a:rPr lang="en-US" sz="1800" b="1" dirty="0" err="1">
                <a:solidFill>
                  <a:srgbClr val="424142"/>
                </a:solidFill>
                <a:latin typeface="Georgia"/>
              </a:rPr>
              <a:t>Cladosiphonic</a:t>
            </a:r>
            <a:r>
              <a:rPr lang="en-US" sz="1800" b="1" dirty="0">
                <a:solidFill>
                  <a:srgbClr val="424142"/>
                </a:solidFill>
                <a:latin typeface="Georgia"/>
              </a:rPr>
              <a:t> </a:t>
            </a:r>
            <a:r>
              <a:rPr lang="en-US" sz="1800" b="1" dirty="0" err="1">
                <a:solidFill>
                  <a:srgbClr val="424142"/>
                </a:solidFill>
                <a:latin typeface="Georgia"/>
              </a:rPr>
              <a:t>siphonostele</a:t>
            </a:r>
            <a:r>
              <a:rPr lang="en-US" sz="1800" b="1" dirty="0">
                <a:solidFill>
                  <a:srgbClr val="424142"/>
                </a:solidFill>
                <a:latin typeface="Georgia"/>
              </a:rPr>
              <a:t>:</a:t>
            </a:r>
            <a:endParaRPr lang="en-US" sz="1800" dirty="0">
              <a:solidFill>
                <a:srgbClr val="424142"/>
              </a:solidFill>
              <a:latin typeface="Georgia"/>
            </a:endParaRP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dirty="0">
                <a:solidFill>
                  <a:srgbClr val="424142"/>
                </a:solidFill>
                <a:latin typeface="Georgia"/>
              </a:rPr>
              <a:t>The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siphonostele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 without any leaf gap is known as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cladosiphonic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siphonstele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 (Jeffery, 1910) e.g.,</a:t>
            </a:r>
            <a:r>
              <a:rPr lang="en-US" sz="1800" i="1" dirty="0" err="1">
                <a:solidFill>
                  <a:srgbClr val="424142"/>
                </a:solidFill>
                <a:latin typeface="Georgia"/>
              </a:rPr>
              <a:t>Lycopodium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 and  </a:t>
            </a:r>
            <a:r>
              <a:rPr lang="en-US" sz="1800" i="1" dirty="0" err="1">
                <a:solidFill>
                  <a:srgbClr val="424142"/>
                </a:solidFill>
                <a:latin typeface="Georgia"/>
              </a:rPr>
              <a:t>Selaginella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.</a:t>
            </a: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b="1" dirty="0">
                <a:solidFill>
                  <a:srgbClr val="424142"/>
                </a:solidFill>
                <a:latin typeface="Georgia"/>
              </a:rPr>
              <a:t>(b) </a:t>
            </a:r>
            <a:r>
              <a:rPr lang="en-US" sz="1800" b="1" dirty="0" err="1">
                <a:solidFill>
                  <a:srgbClr val="424142"/>
                </a:solidFill>
                <a:latin typeface="Georgia"/>
              </a:rPr>
              <a:t>Phyllosiphonic</a:t>
            </a:r>
            <a:r>
              <a:rPr lang="en-US" sz="1800" b="1" dirty="0">
                <a:solidFill>
                  <a:srgbClr val="424142"/>
                </a:solidFill>
                <a:latin typeface="Georgia"/>
              </a:rPr>
              <a:t> </a:t>
            </a:r>
            <a:r>
              <a:rPr lang="en-US" sz="1800" b="1" dirty="0" err="1">
                <a:solidFill>
                  <a:srgbClr val="424142"/>
                </a:solidFill>
                <a:latin typeface="Georgia"/>
              </a:rPr>
              <a:t>siphonostele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:</a:t>
            </a: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dirty="0">
                <a:solidFill>
                  <a:srgbClr val="424142"/>
                </a:solidFill>
                <a:latin typeface="Georgia"/>
              </a:rPr>
              <a:t>A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siphonostele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 with smaller or larger leaf gaps is called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phyllosiphonic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siphonostele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 e.g.,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Filicophyta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.</a:t>
            </a: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dirty="0">
                <a:solidFill>
                  <a:srgbClr val="424142"/>
                </a:solidFill>
                <a:latin typeface="Georgia"/>
              </a:rPr>
              <a:t>	According to position of leaf gaps, two types of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phyllosiphonic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siphonosteles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 are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recognised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, the </a:t>
            </a:r>
            <a:r>
              <a:rPr lang="en-US" sz="1800" b="1" dirty="0" err="1">
                <a:solidFill>
                  <a:srgbClr val="424142"/>
                </a:solidFill>
                <a:latin typeface="Georgia"/>
              </a:rPr>
              <a:t>solenostele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 and the </a:t>
            </a:r>
            <a:r>
              <a:rPr lang="en-US" sz="1800" b="1" dirty="0" err="1">
                <a:solidFill>
                  <a:srgbClr val="424142"/>
                </a:solidFill>
                <a:latin typeface="Georgia"/>
              </a:rPr>
              <a:t>dictyostele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.</a:t>
            </a: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b="1" dirty="0">
                <a:solidFill>
                  <a:srgbClr val="424142"/>
                </a:solidFill>
                <a:latin typeface="Georgia"/>
              </a:rPr>
              <a:t>(i) </a:t>
            </a:r>
            <a:r>
              <a:rPr lang="en-US" sz="1800" b="1" dirty="0" err="1">
                <a:solidFill>
                  <a:srgbClr val="424142"/>
                </a:solidFill>
                <a:latin typeface="Georgia"/>
              </a:rPr>
              <a:t>Solenostele</a:t>
            </a:r>
            <a:r>
              <a:rPr lang="en-US" sz="1800" b="1" dirty="0">
                <a:solidFill>
                  <a:srgbClr val="424142"/>
                </a:solidFill>
                <a:latin typeface="Georgia"/>
              </a:rPr>
              <a:t>:</a:t>
            </a:r>
            <a:endParaRPr lang="en-US" sz="1800" dirty="0">
              <a:solidFill>
                <a:srgbClr val="424142"/>
              </a:solidFill>
              <a:latin typeface="Georgia"/>
            </a:endParaRP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dirty="0">
                <a:solidFill>
                  <a:srgbClr val="424142"/>
                </a:solidFill>
                <a:latin typeface="Georgia"/>
              </a:rPr>
              <a:t>The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siphonostele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 which is perforated by scattered leaf traces is known as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solenostele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 (Gwynne-Vaughan, 1907;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Schoulte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, 1938).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18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411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915400" cy="6629400"/>
          </a:xfrm>
        </p:spPr>
        <p:txBody>
          <a:bodyPr>
            <a:normAutofit/>
          </a:bodyPr>
          <a:lstStyle/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b="1" dirty="0"/>
              <a:t>It is of two types:</a:t>
            </a:r>
            <a:endParaRPr lang="en-US" sz="1800" dirty="0"/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dirty="0"/>
              <a:t>(a) </a:t>
            </a:r>
            <a:r>
              <a:rPr lang="en-US" sz="1800" dirty="0" err="1"/>
              <a:t>Ectophloic</a:t>
            </a:r>
            <a:r>
              <a:rPr lang="en-US" sz="1800" dirty="0"/>
              <a:t>, </a:t>
            </a:r>
            <a:r>
              <a:rPr lang="en-US" sz="1800" dirty="0" err="1"/>
              <a:t>solenostele</a:t>
            </a:r>
            <a:r>
              <a:rPr lang="en-US" sz="1800" dirty="0"/>
              <a:t> and </a:t>
            </a: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dirty="0"/>
              <a:t>(b) </a:t>
            </a:r>
            <a:r>
              <a:rPr lang="en-US" sz="1800" dirty="0" err="1"/>
              <a:t>Amphiphloic</a:t>
            </a:r>
            <a:r>
              <a:rPr lang="en-US" sz="1800" dirty="0"/>
              <a:t>. </a:t>
            </a:r>
            <a:r>
              <a:rPr lang="en-US" sz="1800" dirty="0" err="1"/>
              <a:t>solenostele</a:t>
            </a:r>
            <a:r>
              <a:rPr lang="en-US" sz="1800" dirty="0"/>
              <a:t> </a:t>
            </a: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b="1" dirty="0"/>
              <a:t>(a) </a:t>
            </a:r>
            <a:r>
              <a:rPr lang="en-US" sz="1800" b="1" dirty="0" err="1"/>
              <a:t>Ectophlopic</a:t>
            </a:r>
            <a:r>
              <a:rPr lang="en-US" sz="1800" b="1" dirty="0"/>
              <a:t> </a:t>
            </a:r>
            <a:r>
              <a:rPr lang="en-US" sz="1800" b="1" dirty="0" err="1"/>
              <a:t>solenostele</a:t>
            </a:r>
            <a:r>
              <a:rPr lang="en-US" sz="1800" b="1" dirty="0"/>
              <a:t>:</a:t>
            </a:r>
            <a:endParaRPr lang="en-US" sz="1800" dirty="0"/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dirty="0"/>
              <a:t>Phloem is present only on outer side (Fig. 4A).</a:t>
            </a: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b="1" dirty="0"/>
              <a:t>(b) </a:t>
            </a:r>
            <a:r>
              <a:rPr lang="en-US" sz="1800" b="1" dirty="0" err="1"/>
              <a:t>Amphiphloic</a:t>
            </a:r>
            <a:r>
              <a:rPr lang="en-US" sz="1800" b="1" dirty="0"/>
              <a:t> </a:t>
            </a:r>
            <a:r>
              <a:rPr lang="en-US" sz="1800" b="1" dirty="0" err="1"/>
              <a:t>solenostele</a:t>
            </a:r>
            <a:r>
              <a:rPr lang="en-US" sz="1800" b="1" dirty="0"/>
              <a:t> :</a:t>
            </a:r>
            <a:endParaRPr lang="en-US" sz="1800" dirty="0"/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dirty="0"/>
              <a:t>Phloem is present on both the </a:t>
            </a: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dirty="0"/>
              <a:t>sides of the xylem (Fig. 4B).</a:t>
            </a:r>
          </a:p>
          <a:p>
            <a:pPr marL="0" indent="0">
              <a:buNone/>
            </a:pPr>
            <a:br>
              <a:rPr lang="en-US" sz="1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en-US" sz="1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866DC5C-EA37-498B-BC91-816AB8271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85744"/>
            <a:ext cx="5586484" cy="41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12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>
            <a:normAutofit/>
          </a:bodyPr>
          <a:lstStyle/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b="1" dirty="0">
                <a:solidFill>
                  <a:srgbClr val="424142"/>
                </a:solidFill>
                <a:latin typeface="Century Schoolbook" pitchFamily="18" charset="0"/>
              </a:rPr>
              <a:t>(ii) </a:t>
            </a:r>
            <a:r>
              <a:rPr lang="en-US" sz="1800" b="1" dirty="0" err="1">
                <a:solidFill>
                  <a:srgbClr val="424142"/>
                </a:solidFill>
                <a:latin typeface="Century Schoolbook" pitchFamily="18" charset="0"/>
              </a:rPr>
              <a:t>Dictyostele</a:t>
            </a:r>
            <a:r>
              <a:rPr lang="en-US" sz="1800" b="1" dirty="0">
                <a:solidFill>
                  <a:srgbClr val="424142"/>
                </a:solidFill>
                <a:latin typeface="Century Schoolbook" pitchFamily="18" charset="0"/>
              </a:rPr>
              <a:t>:</a:t>
            </a:r>
            <a:endParaRPr lang="en-US" sz="1800" dirty="0">
              <a:solidFill>
                <a:srgbClr val="424142"/>
              </a:solidFill>
              <a:latin typeface="Century Schoolbook" pitchFamily="18" charset="0"/>
            </a:endParaRP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A </a:t>
            </a:r>
            <a:r>
              <a:rPr lang="en-US" sz="1800" dirty="0" err="1">
                <a:solidFill>
                  <a:srgbClr val="424142"/>
                </a:solidFill>
                <a:latin typeface="Century Schoolbook" pitchFamily="18" charset="0"/>
              </a:rPr>
              <a:t>siphonostele</a:t>
            </a: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 with large number of  overlapping leaf gaps so as to show more than interruption in one transverse section is known as </a:t>
            </a:r>
            <a:r>
              <a:rPr lang="en-US" sz="1800" b="1" dirty="0">
                <a:solidFill>
                  <a:srgbClr val="424142"/>
                </a:solidFill>
                <a:latin typeface="Century Schoolbook" pitchFamily="18" charset="0"/>
              </a:rPr>
              <a:t>dissected </a:t>
            </a:r>
            <a:r>
              <a:rPr lang="en-US" sz="1800" b="1" dirty="0" err="1">
                <a:solidFill>
                  <a:srgbClr val="424142"/>
                </a:solidFill>
                <a:latin typeface="Century Schoolbook" pitchFamily="18" charset="0"/>
              </a:rPr>
              <a:t>siphonostele</a:t>
            </a:r>
            <a:r>
              <a:rPr lang="en-US" sz="1800" b="1" dirty="0">
                <a:solidFill>
                  <a:srgbClr val="424142"/>
                </a:solidFill>
                <a:latin typeface="Century Schoolbook" pitchFamily="18" charset="0"/>
              </a:rPr>
              <a:t> </a:t>
            </a: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or</a:t>
            </a:r>
            <a:r>
              <a:rPr lang="en-US" sz="1800" b="1" dirty="0">
                <a:solidFill>
                  <a:srgbClr val="424142"/>
                </a:solidFill>
                <a:latin typeface="Century Schoolbook" pitchFamily="18" charset="0"/>
              </a:rPr>
              <a:t> </a:t>
            </a:r>
            <a:r>
              <a:rPr lang="en-US" sz="1800" b="1" dirty="0" err="1">
                <a:solidFill>
                  <a:srgbClr val="424142"/>
                </a:solidFill>
                <a:latin typeface="Century Schoolbook" pitchFamily="18" charset="0"/>
              </a:rPr>
              <a:t>dictyostele</a:t>
            </a: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. In cross section, </a:t>
            </a:r>
            <a:r>
              <a:rPr lang="en-US" sz="1800" dirty="0" err="1">
                <a:solidFill>
                  <a:srgbClr val="424142"/>
                </a:solidFill>
                <a:latin typeface="Century Schoolbook" pitchFamily="18" charset="0"/>
              </a:rPr>
              <a:t>dictyostele</a:t>
            </a: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 shows separate vascular strands, each called </a:t>
            </a:r>
            <a:r>
              <a:rPr lang="en-US" sz="1800" b="1" dirty="0" err="1">
                <a:solidFill>
                  <a:srgbClr val="424142"/>
                </a:solidFill>
                <a:latin typeface="Century Schoolbook" pitchFamily="18" charset="0"/>
              </a:rPr>
              <a:t>meristele</a:t>
            </a: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. The vascular parts of </a:t>
            </a:r>
            <a:r>
              <a:rPr lang="en-US" sz="1800" dirty="0" err="1">
                <a:solidFill>
                  <a:srgbClr val="424142"/>
                </a:solidFill>
                <a:latin typeface="Century Schoolbook" pitchFamily="18" charset="0"/>
              </a:rPr>
              <a:t>dictyostele</a:t>
            </a: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 between the </a:t>
            </a:r>
            <a:r>
              <a:rPr lang="en-US" sz="1800" dirty="0" err="1">
                <a:solidFill>
                  <a:srgbClr val="424142"/>
                </a:solidFill>
                <a:latin typeface="Century Schoolbook" pitchFamily="18" charset="0"/>
              </a:rPr>
              <a:t>neighbouring</a:t>
            </a: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 leaf gaps are known as </a:t>
            </a:r>
            <a:r>
              <a:rPr lang="en-US" sz="1800" b="1" dirty="0" err="1">
                <a:solidFill>
                  <a:srgbClr val="424142"/>
                </a:solidFill>
                <a:latin typeface="Century Schoolbook" pitchFamily="18" charset="0"/>
              </a:rPr>
              <a:t>meristeles</a:t>
            </a: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.</a:t>
            </a: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	Each </a:t>
            </a:r>
            <a:r>
              <a:rPr lang="en-US" sz="1800" dirty="0" err="1">
                <a:solidFill>
                  <a:srgbClr val="424142"/>
                </a:solidFill>
                <a:latin typeface="Century Schoolbook" pitchFamily="18" charset="0"/>
              </a:rPr>
              <a:t>meristele</a:t>
            </a: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 is a miniature </a:t>
            </a:r>
            <a:r>
              <a:rPr lang="en-US" sz="1800" dirty="0" err="1">
                <a:solidFill>
                  <a:srgbClr val="424142"/>
                </a:solidFill>
                <a:latin typeface="Century Schoolbook" pitchFamily="18" charset="0"/>
              </a:rPr>
              <a:t>protostele</a:t>
            </a: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 which is concentric in structure, consisting of a central strip of xylem surrounded by phloem. Such a </a:t>
            </a:r>
            <a:r>
              <a:rPr lang="en-US" sz="1800" dirty="0" err="1">
                <a:solidFill>
                  <a:srgbClr val="424142"/>
                </a:solidFill>
                <a:latin typeface="Century Schoolbook" pitchFamily="18" charset="0"/>
              </a:rPr>
              <a:t>meristele</a:t>
            </a: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 is characteristic of fern rhizome (</a:t>
            </a:r>
            <a:r>
              <a:rPr lang="en-US" sz="1800" i="1" dirty="0" err="1">
                <a:solidFill>
                  <a:srgbClr val="424142"/>
                </a:solidFill>
                <a:latin typeface="Century Schoolbook" pitchFamily="18" charset="0"/>
              </a:rPr>
              <a:t>Pteris</a:t>
            </a: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 and </a:t>
            </a:r>
            <a:r>
              <a:rPr lang="en-US" sz="1800" i="1" dirty="0" err="1">
                <a:solidFill>
                  <a:srgbClr val="424142"/>
                </a:solidFill>
                <a:latin typeface="Century Schoolbook" pitchFamily="18" charset="0"/>
              </a:rPr>
              <a:t>Pteridium</a:t>
            </a: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) and rhizome and stems of dicots and </a:t>
            </a:r>
            <a:r>
              <a:rPr lang="en-US" sz="1800" dirty="0" err="1">
                <a:solidFill>
                  <a:srgbClr val="424142"/>
                </a:solidFill>
                <a:latin typeface="Century Schoolbook" pitchFamily="18" charset="0"/>
              </a:rPr>
              <a:t>gymnosperms.Some</a:t>
            </a: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 more common examples are  </a:t>
            </a:r>
            <a:r>
              <a:rPr lang="en-US" sz="1800" i="1" dirty="0" err="1">
                <a:solidFill>
                  <a:srgbClr val="424142"/>
                </a:solidFill>
                <a:latin typeface="Century Schoolbook" pitchFamily="18" charset="0"/>
              </a:rPr>
              <a:t>Pteris</a:t>
            </a:r>
            <a:r>
              <a:rPr lang="en-US" sz="1800" i="1" dirty="0">
                <a:solidFill>
                  <a:srgbClr val="424142"/>
                </a:solidFill>
                <a:latin typeface="Century Schoolbook" pitchFamily="18" charset="0"/>
              </a:rPr>
              <a:t>, </a:t>
            </a:r>
            <a:r>
              <a:rPr lang="en-US" sz="1800" i="1" dirty="0" err="1">
                <a:solidFill>
                  <a:srgbClr val="424142"/>
                </a:solidFill>
                <a:latin typeface="Century Schoolbook" pitchFamily="18" charset="0"/>
              </a:rPr>
              <a:t>Ophioglossum</a:t>
            </a:r>
            <a:r>
              <a:rPr lang="en-US" sz="1800" i="1" dirty="0">
                <a:solidFill>
                  <a:srgbClr val="424142"/>
                </a:solidFill>
                <a:latin typeface="Century Schoolbook" pitchFamily="18" charset="0"/>
              </a:rPr>
              <a:t> </a:t>
            </a:r>
            <a:r>
              <a:rPr lang="en-US" sz="1800" i="1" dirty="0" err="1">
                <a:solidFill>
                  <a:srgbClr val="424142"/>
                </a:solidFill>
                <a:latin typeface="Century Schoolbook" pitchFamily="18" charset="0"/>
              </a:rPr>
              <a:t>lusitanicum</a:t>
            </a:r>
            <a:r>
              <a:rPr lang="en-US" sz="1800" i="1" dirty="0">
                <a:solidFill>
                  <a:srgbClr val="424142"/>
                </a:solidFill>
                <a:latin typeface="Century Schoolbook" pitchFamily="18" charset="0"/>
              </a:rPr>
              <a:t>, </a:t>
            </a:r>
            <a:r>
              <a:rPr lang="en-US" sz="1800" i="1" dirty="0" err="1">
                <a:solidFill>
                  <a:srgbClr val="424142"/>
                </a:solidFill>
                <a:latin typeface="Century Schoolbook" pitchFamily="18" charset="0"/>
              </a:rPr>
              <a:t>Adiantum</a:t>
            </a:r>
            <a:r>
              <a:rPr lang="en-US" sz="1800" i="1" dirty="0">
                <a:solidFill>
                  <a:srgbClr val="424142"/>
                </a:solidFill>
                <a:latin typeface="Century Schoolbook" pitchFamily="18" charset="0"/>
              </a:rPr>
              <a:t> </a:t>
            </a:r>
            <a:r>
              <a:rPr lang="en-US" sz="1800" i="1" dirty="0" err="1">
                <a:solidFill>
                  <a:srgbClr val="424142"/>
                </a:solidFill>
                <a:latin typeface="Century Schoolbook" pitchFamily="18" charset="0"/>
              </a:rPr>
              <a:t>capillaris-veneris</a:t>
            </a:r>
            <a:r>
              <a:rPr lang="en-US" sz="1800" i="1" dirty="0">
                <a:solidFill>
                  <a:srgbClr val="424142"/>
                </a:solidFill>
                <a:latin typeface="Century Schoolbook" pitchFamily="18" charset="0"/>
              </a:rPr>
              <a:t>, </a:t>
            </a:r>
            <a:r>
              <a:rPr lang="en-US" sz="1800" i="1" dirty="0" err="1">
                <a:solidFill>
                  <a:srgbClr val="424142"/>
                </a:solidFill>
                <a:latin typeface="Century Schoolbook" pitchFamily="18" charset="0"/>
              </a:rPr>
              <a:t>Dryopteris</a:t>
            </a:r>
            <a:r>
              <a:rPr lang="en-US" sz="1800" i="1" dirty="0">
                <a:solidFill>
                  <a:srgbClr val="424142"/>
                </a:solidFill>
                <a:latin typeface="Century Schoolbook" pitchFamily="18" charset="0"/>
              </a:rPr>
              <a:t> </a:t>
            </a:r>
            <a:r>
              <a:rPr lang="en-US" sz="1800" i="1" dirty="0" err="1">
                <a:solidFill>
                  <a:srgbClr val="424142"/>
                </a:solidFill>
                <a:latin typeface="Century Schoolbook" pitchFamily="18" charset="0"/>
              </a:rPr>
              <a:t>chrysocoma</a:t>
            </a:r>
            <a:r>
              <a:rPr lang="en-US" sz="1800" i="1" dirty="0">
                <a:solidFill>
                  <a:srgbClr val="424142"/>
                </a:solidFill>
                <a:latin typeface="Century Schoolbook" pitchFamily="18" charset="0"/>
              </a:rPr>
              <a:t> </a:t>
            </a: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etc. (Fig. 5 A,B).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18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287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7850382" cy="51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>
            <a:normAutofit/>
          </a:bodyPr>
          <a:lstStyle/>
          <a:p>
            <a:pPr marL="0" lvl="0" indent="0" algn="just" fontAlgn="base">
              <a:lnSpc>
                <a:spcPct val="150000"/>
              </a:lnSpc>
              <a:buNone/>
            </a:pPr>
            <a:r>
              <a:rPr lang="en-US" sz="1800" b="1" dirty="0">
                <a:solidFill>
                  <a:srgbClr val="424142"/>
                </a:solidFill>
                <a:latin typeface="Georgia"/>
              </a:rPr>
              <a:t>(c) </a:t>
            </a:r>
            <a:r>
              <a:rPr lang="en-US" sz="1800" b="1" dirty="0" err="1">
                <a:solidFill>
                  <a:srgbClr val="424142"/>
                </a:solidFill>
                <a:latin typeface="Georgia"/>
              </a:rPr>
              <a:t>Polycylic</a:t>
            </a:r>
            <a:r>
              <a:rPr lang="en-US" sz="1800" b="1" dirty="0">
                <a:solidFill>
                  <a:srgbClr val="424142"/>
                </a:solidFill>
                <a:latin typeface="Georgia"/>
              </a:rPr>
              <a:t>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800" dirty="0">
                <a:solidFill>
                  <a:srgbClr val="424142"/>
                </a:solidFill>
                <a:latin typeface="Georgia"/>
              </a:rPr>
              <a:t>A number of separate steles are arranged in more or less regular cycles one within another. Such a condition is known as polycyclic and the stele is called polycyclic stele. e.g., </a:t>
            </a:r>
            <a:r>
              <a:rPr lang="en-US" sz="1800" i="1" dirty="0" err="1">
                <a:solidFill>
                  <a:srgbClr val="424142"/>
                </a:solidFill>
                <a:latin typeface="Georgia"/>
              </a:rPr>
              <a:t>Pteridium</a:t>
            </a:r>
            <a:r>
              <a:rPr lang="en-US" sz="1800" i="1" dirty="0">
                <a:solidFill>
                  <a:srgbClr val="424142"/>
                </a:solidFill>
                <a:latin typeface="Georgia"/>
              </a:rPr>
              <a:t> </a:t>
            </a:r>
            <a:r>
              <a:rPr lang="en-US" sz="1800" i="1" dirty="0" err="1">
                <a:solidFill>
                  <a:srgbClr val="424142"/>
                </a:solidFill>
                <a:latin typeface="Georgia"/>
              </a:rPr>
              <a:t>aquilinum</a:t>
            </a:r>
            <a:r>
              <a:rPr lang="en-US" sz="1800" i="1" dirty="0">
                <a:solidFill>
                  <a:srgbClr val="424142"/>
                </a:solidFill>
                <a:latin typeface="Georgia"/>
              </a:rPr>
              <a:t> 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and </a:t>
            </a:r>
            <a:r>
              <a:rPr lang="en-US" sz="1800" i="1" dirty="0" err="1">
                <a:solidFill>
                  <a:srgbClr val="424142"/>
                </a:solidFill>
                <a:latin typeface="Georgia"/>
              </a:rPr>
              <a:t>Matonia</a:t>
            </a:r>
            <a:r>
              <a:rPr lang="en-US" sz="1800" i="1" dirty="0">
                <a:solidFill>
                  <a:srgbClr val="424142"/>
                </a:solidFill>
                <a:latin typeface="Georgia"/>
              </a:rPr>
              <a:t> </a:t>
            </a:r>
            <a:r>
              <a:rPr lang="en-US" sz="1800" i="1" dirty="0" err="1">
                <a:solidFill>
                  <a:srgbClr val="424142"/>
                </a:solidFill>
                <a:latin typeface="Georgia"/>
              </a:rPr>
              <a:t>pectinata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. In this type of stele if the outer cylinder is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solenostelic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 it is called polycyclic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solenostele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 Fig. 6 A) and if outer cylinder is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dictyostelic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 it is known as polycyclic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dictyostele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 (Fig. 6 B)</a:t>
            </a:r>
          </a:p>
          <a:p>
            <a:pPr marL="0" indent="0" algn="just" fontAlgn="base">
              <a:lnSpc>
                <a:spcPct val="150000"/>
              </a:lnSpc>
              <a:buNone/>
            </a:pPr>
            <a:endParaRPr lang="en-US" sz="1800" b="1" dirty="0">
              <a:solidFill>
                <a:srgbClr val="424142"/>
              </a:solidFill>
              <a:latin typeface="Georgia"/>
            </a:endParaRP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b="1" dirty="0">
                <a:solidFill>
                  <a:srgbClr val="424142"/>
                </a:solidFill>
                <a:latin typeface="Georgia"/>
              </a:rPr>
              <a:t>(d) </a:t>
            </a:r>
            <a:r>
              <a:rPr lang="en-US" sz="1800" b="1" dirty="0" err="1">
                <a:solidFill>
                  <a:srgbClr val="424142"/>
                </a:solidFill>
                <a:latin typeface="Georgia"/>
              </a:rPr>
              <a:t>Polystelic</a:t>
            </a:r>
            <a:r>
              <a:rPr lang="en-US" sz="1800" b="1" dirty="0">
                <a:solidFill>
                  <a:srgbClr val="424142"/>
                </a:solidFill>
                <a:latin typeface="Georgia"/>
              </a:rPr>
              <a:t>:</a:t>
            </a:r>
            <a:endParaRPr lang="en-US" sz="1800" dirty="0">
              <a:solidFill>
                <a:srgbClr val="424142"/>
              </a:solidFill>
              <a:latin typeface="Georgia"/>
            </a:endParaRP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dirty="0">
                <a:solidFill>
                  <a:srgbClr val="424142"/>
                </a:solidFill>
                <a:latin typeface="Georgia"/>
              </a:rPr>
              <a:t>Two or more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protosteles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 lie side-by-side in a stem except at branching place where all steles are connected e.g., </a:t>
            </a:r>
            <a:r>
              <a:rPr lang="en-US" sz="1800" i="1" dirty="0" err="1">
                <a:solidFill>
                  <a:srgbClr val="424142"/>
                </a:solidFill>
                <a:latin typeface="Georgia"/>
              </a:rPr>
              <a:t>Selaginella</a:t>
            </a:r>
            <a:r>
              <a:rPr lang="en-US" sz="1800" i="1" dirty="0">
                <a:solidFill>
                  <a:srgbClr val="424142"/>
                </a:solidFill>
                <a:latin typeface="Georgia"/>
              </a:rPr>
              <a:t> </a:t>
            </a:r>
            <a:r>
              <a:rPr lang="en-US" sz="1800" i="1" dirty="0" err="1">
                <a:solidFill>
                  <a:srgbClr val="424142"/>
                </a:solidFill>
                <a:latin typeface="Georgia"/>
              </a:rPr>
              <a:t>laevigata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. (Fig. 6 C).</a:t>
            </a:r>
          </a:p>
          <a:p>
            <a:pPr marL="0" indent="0" algn="just" fontAlgn="base">
              <a:lnSpc>
                <a:spcPct val="150000"/>
              </a:lnSpc>
              <a:buNone/>
            </a:pPr>
            <a:endParaRPr lang="en-US" sz="1800" dirty="0">
              <a:solidFill>
                <a:srgbClr val="424142"/>
              </a:solidFill>
              <a:latin typeface="Georgia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18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081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37434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378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8153400" cy="5867400"/>
          </a:xfrm>
        </p:spPr>
        <p:txBody>
          <a:bodyPr>
            <a:normAutofit/>
          </a:bodyPr>
          <a:lstStyle/>
          <a:p>
            <a:pPr marL="0" lvl="0" indent="0" algn="just" fontAlgn="base">
              <a:lnSpc>
                <a:spcPct val="150000"/>
              </a:lnSpc>
              <a:buNone/>
            </a:pPr>
            <a:r>
              <a:rPr lang="en-US" sz="1800" b="1" dirty="0">
                <a:solidFill>
                  <a:srgbClr val="424142"/>
                </a:solidFill>
                <a:latin typeface="Georgia"/>
              </a:rPr>
              <a:t>(e) </a:t>
            </a:r>
            <a:r>
              <a:rPr lang="en-US" sz="1800" b="1" dirty="0" err="1">
                <a:solidFill>
                  <a:srgbClr val="424142"/>
                </a:solidFill>
                <a:latin typeface="Georgia"/>
              </a:rPr>
              <a:t>Eustele</a:t>
            </a:r>
            <a:r>
              <a:rPr lang="en-US" sz="1800" b="1" dirty="0">
                <a:solidFill>
                  <a:srgbClr val="424142"/>
                </a:solidFill>
                <a:latin typeface="Georgia"/>
              </a:rPr>
              <a:t>:</a:t>
            </a:r>
            <a:endParaRPr lang="en-US" sz="1800" dirty="0">
              <a:solidFill>
                <a:srgbClr val="424142"/>
              </a:solidFill>
              <a:latin typeface="Georgia"/>
            </a:endParaRPr>
          </a:p>
          <a:p>
            <a:pPr marL="0" lvl="0" indent="0" algn="just" fontAlgn="base">
              <a:lnSpc>
                <a:spcPct val="150000"/>
              </a:lnSpc>
              <a:buNone/>
            </a:pPr>
            <a:r>
              <a:rPr lang="en-US" sz="1800" dirty="0">
                <a:solidFill>
                  <a:srgbClr val="424142"/>
                </a:solidFill>
                <a:latin typeface="Georgia"/>
              </a:rPr>
              <a:t>According to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Brebner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 (1902), there is one more modification of the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siphonostele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 known as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eustele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. Here the vascular system consists of a ring of collateral or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bicollateral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 vascular bundles situated on the periphery of the pith (Fig. 7 A).  In such steles, the inter-fascicular areas and the leaf gaps are not distinguished from each other very clearly. The example of this type is </a:t>
            </a:r>
            <a:r>
              <a:rPr lang="en-US" sz="1800" i="1" dirty="0">
                <a:solidFill>
                  <a:srgbClr val="424142"/>
                </a:solidFill>
                <a:latin typeface="Georgia"/>
              </a:rPr>
              <a:t>Equisetum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18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900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>
            <a:normAutofit/>
          </a:bodyPr>
          <a:lstStyle/>
          <a:p>
            <a:pPr marL="0" indent="0" algn="just" fontAlgn="base">
              <a:lnSpc>
                <a:spcPct val="160000"/>
              </a:lnSpc>
              <a:buNone/>
            </a:pPr>
            <a:r>
              <a:rPr lang="en-US" sz="2400" b="1" dirty="0">
                <a:solidFill>
                  <a:srgbClr val="424142"/>
                </a:solidFill>
                <a:latin typeface="Georgia"/>
              </a:rPr>
              <a:t>Definition of Stele and  </a:t>
            </a:r>
            <a:r>
              <a:rPr lang="en-US" sz="2400" b="1" dirty="0" err="1">
                <a:solidFill>
                  <a:srgbClr val="424142"/>
                </a:solidFill>
                <a:latin typeface="Georgia"/>
              </a:rPr>
              <a:t>Stelar</a:t>
            </a:r>
            <a:r>
              <a:rPr lang="en-US" sz="2400" b="1" dirty="0">
                <a:solidFill>
                  <a:srgbClr val="424142"/>
                </a:solidFill>
                <a:latin typeface="Georgia"/>
              </a:rPr>
              <a:t> System</a:t>
            </a:r>
            <a:r>
              <a:rPr lang="en-US" sz="1800" b="1" dirty="0">
                <a:solidFill>
                  <a:srgbClr val="424142"/>
                </a:solidFill>
                <a:latin typeface="Georgia"/>
              </a:rPr>
              <a:t>:</a:t>
            </a:r>
          </a:p>
          <a:p>
            <a:pPr marL="0" indent="0" algn="just" fontAlgn="base">
              <a:lnSpc>
                <a:spcPct val="160000"/>
              </a:lnSpc>
              <a:buNone/>
            </a:pPr>
            <a:r>
              <a:rPr lang="en-US" sz="1800" dirty="0">
                <a:solidFill>
                  <a:srgbClr val="424142"/>
                </a:solidFill>
                <a:latin typeface="Georgia"/>
              </a:rPr>
              <a:t>According to the earlier botanists, the vascular bundle is the fundamental unit in the vascular system of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pteridophytes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 and higher plants. Van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Tieghem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 and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Douliot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 (1886) interpreted the plant body of vascular plants in a different way. </a:t>
            </a:r>
          </a:p>
          <a:p>
            <a:pPr marL="0" indent="0" algn="just" fontAlgn="base">
              <a:lnSpc>
                <a:spcPct val="160000"/>
              </a:lnSpc>
              <a:buNone/>
            </a:pPr>
            <a:r>
              <a:rPr lang="en-US" sz="1800" dirty="0">
                <a:solidFill>
                  <a:srgbClr val="424142"/>
                </a:solidFill>
                <a:latin typeface="Georgia"/>
              </a:rPr>
              <a:t>According to them, the primary structure of stem and roots are basically similar and the fundamental parts of each are cortex and a central cylinder known as the stele. The two are separated from each other by the endodermis. According to the proponents of the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Stelar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 theory, the endodermis constitutes the innermost layer of cortex, and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pericycle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 the outermost portion of stele. The stele includes not only the primary vascular tissues, but also the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pericycle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 and pith if present.  Thus 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the stele is defined as a central vascular cylinder, with or without pith and delimited  by the </a:t>
            </a:r>
            <a:r>
              <a:rPr lang="en-US" sz="1800" i="1" dirty="0" err="1">
                <a:solidFill>
                  <a:schemeClr val="accent6">
                    <a:lumMod val="75000"/>
                  </a:schemeClr>
                </a:solidFill>
                <a:latin typeface="Georgia"/>
              </a:rPr>
              <a:t>pericycle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on the inner side.</a:t>
            </a:r>
          </a:p>
          <a:p>
            <a:pPr marL="0" indent="0" algn="just" fontAlgn="base">
              <a:lnSpc>
                <a:spcPct val="160000"/>
              </a:lnSpc>
              <a:buNone/>
            </a:pPr>
            <a:endParaRPr lang="en-US" sz="1800" dirty="0">
              <a:solidFill>
                <a:srgbClr val="424142"/>
              </a:solidFill>
              <a:latin typeface="Georgia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540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>
            <a:normAutofit/>
          </a:bodyPr>
          <a:lstStyle/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b="1" dirty="0">
                <a:solidFill>
                  <a:srgbClr val="424142"/>
                </a:solidFill>
                <a:latin typeface="Georgia"/>
              </a:rPr>
              <a:t>(f) </a:t>
            </a:r>
            <a:r>
              <a:rPr lang="en-US" sz="1800" b="1" dirty="0" err="1">
                <a:solidFill>
                  <a:srgbClr val="424142"/>
                </a:solidFill>
                <a:latin typeface="Georgia"/>
              </a:rPr>
              <a:t>Atactostele</a:t>
            </a:r>
            <a:r>
              <a:rPr lang="en-US" sz="1800" b="1" dirty="0">
                <a:solidFill>
                  <a:srgbClr val="424142"/>
                </a:solidFill>
                <a:latin typeface="Georgia"/>
              </a:rPr>
              <a:t>:</a:t>
            </a:r>
            <a:endParaRPr lang="en-US" sz="1800" dirty="0">
              <a:solidFill>
                <a:srgbClr val="424142"/>
              </a:solidFill>
              <a:latin typeface="Georgia"/>
            </a:endParaRP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dirty="0">
                <a:solidFill>
                  <a:srgbClr val="424142"/>
                </a:solidFill>
                <a:latin typeface="Georgia"/>
              </a:rPr>
              <a:t>It is characteristic of monocots. In this type of stele vascular bundle lies scattered in the ground tissue (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Brebner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, 1902). It is the highly evolved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stelar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organisation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 (Fig. 7 B).</a:t>
            </a:r>
          </a:p>
          <a:p>
            <a:pPr marL="0" indent="0" algn="ctr" fontAlgn="base">
              <a:lnSpc>
                <a:spcPct val="150000"/>
              </a:lnSpc>
              <a:buNone/>
            </a:pPr>
            <a:endParaRPr lang="en-US" sz="1800" dirty="0">
              <a:solidFill>
                <a:srgbClr val="424142"/>
              </a:solidFill>
              <a:latin typeface="Georgia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1800" dirty="0">
              <a:latin typeface="Century Schoolbook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7052734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946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686800" cy="6477000"/>
          </a:xfrm>
        </p:spPr>
        <p:txBody>
          <a:bodyPr>
            <a:normAutofit/>
          </a:bodyPr>
          <a:lstStyle/>
          <a:p>
            <a:pPr marL="0" indent="0" algn="just" fontAlgn="base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424142"/>
                </a:solidFill>
                <a:latin typeface="Georgia"/>
              </a:rPr>
              <a:t>Evolution of </a:t>
            </a:r>
            <a:r>
              <a:rPr lang="en-US" sz="2400" b="1" dirty="0" err="1">
                <a:solidFill>
                  <a:srgbClr val="424142"/>
                </a:solidFill>
                <a:latin typeface="Georgia"/>
              </a:rPr>
              <a:t>Dictyostele</a:t>
            </a:r>
            <a:r>
              <a:rPr lang="en-US" sz="2400" b="1" dirty="0">
                <a:solidFill>
                  <a:srgbClr val="424142"/>
                </a:solidFill>
                <a:latin typeface="Georgia"/>
              </a:rPr>
              <a:t> from </a:t>
            </a:r>
            <a:r>
              <a:rPr lang="en-US" sz="2400" b="1" dirty="0" err="1">
                <a:solidFill>
                  <a:srgbClr val="424142"/>
                </a:solidFill>
                <a:latin typeface="Georgia"/>
              </a:rPr>
              <a:t>Siphonostele</a:t>
            </a:r>
            <a:r>
              <a:rPr lang="en-US" sz="2400" b="1" dirty="0">
                <a:solidFill>
                  <a:srgbClr val="424142"/>
                </a:solidFill>
                <a:latin typeface="Georgia"/>
              </a:rPr>
              <a:t>:</a:t>
            </a:r>
            <a:endParaRPr lang="en-US" sz="2400" dirty="0">
              <a:solidFill>
                <a:srgbClr val="424142"/>
              </a:solidFill>
              <a:latin typeface="Georgia"/>
            </a:endParaRP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dirty="0">
                <a:solidFill>
                  <a:srgbClr val="424142"/>
                </a:solidFill>
                <a:latin typeface="Georgia"/>
              </a:rPr>
              <a:t>	Ultimately the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siphonostele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 gives rise to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dictyostele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. In some of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siphonostelic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 members due to the dwarf axis, the shoot and leaves become over-crowded resulting into the formation of several leaf gaps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. The vascular supply for a leaf from the main stele is called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leaf trace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.</a:t>
            </a: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dirty="0">
                <a:solidFill>
                  <a:srgbClr val="424142"/>
                </a:solidFill>
                <a:latin typeface="Georgia"/>
              </a:rPr>
              <a:t>	The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parenchymatous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 region left behind in the main stele after the departure of the leaf trace is called </a:t>
            </a:r>
            <a:r>
              <a:rPr lang="en-US" sz="1800" b="1" dirty="0">
                <a:solidFill>
                  <a:srgbClr val="424142"/>
                </a:solidFill>
                <a:latin typeface="Georgia"/>
              </a:rPr>
              <a:t>leaf gap. 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Similarly the vascular supply is also given to branch.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Vascular supply given out for a branch from main stele is called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branch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trace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.</a:t>
            </a: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dirty="0">
                <a:solidFill>
                  <a:srgbClr val="424142"/>
                </a:solidFill>
                <a:latin typeface="Georgia"/>
              </a:rPr>
              <a:t>	The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parenchymatous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 region left out in the main vascular cylinder due to departure of branch traces is called as </a:t>
            </a:r>
            <a:r>
              <a:rPr lang="en-US" sz="1800" b="1" dirty="0">
                <a:solidFill>
                  <a:srgbClr val="424142"/>
                </a:solidFill>
                <a:latin typeface="Georgia"/>
              </a:rPr>
              <a:t>branch gap 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forming the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dictyostele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 (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Brebner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, 1902). This type of stele may further result into polycyclic condition by the formation of several rings.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18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444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800" dirty="0">
                <a:solidFill>
                  <a:srgbClr val="424142"/>
                </a:solidFill>
                <a:latin typeface="Georgia"/>
              </a:rPr>
              <a:t>Thus, it is evident, that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protostelic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 condition has given rise to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siphonostelic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, </a:t>
            </a:r>
            <a:r>
              <a:rPr lang="en-US" sz="1800" dirty="0" err="1">
                <a:solidFill>
                  <a:srgbClr val="424142"/>
                </a:solidFill>
                <a:latin typeface="Georgia"/>
              </a:rPr>
              <a:t>dictyostelic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 and ultimately to polycyclic condition during the course of evolution.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1800" dirty="0">
              <a:latin typeface="Century Schoolbook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64322"/>
            <a:ext cx="7924800" cy="466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239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982" y="34636"/>
            <a:ext cx="5266173" cy="674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03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PPT\Stele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5334000" cy="626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26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PPT\Stele\Stelar 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71" y="0"/>
            <a:ext cx="81612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400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ypes of arrangements of vascular tissues in stele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8" r="8368"/>
          <a:stretch>
            <a:fillRect/>
          </a:stretch>
        </p:blipFill>
        <p:spPr bwMode="auto">
          <a:xfrm>
            <a:off x="762000" y="6096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751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800" dirty="0">
                <a:solidFill>
                  <a:srgbClr val="424142"/>
                </a:solidFill>
                <a:latin typeface="Georgia"/>
              </a:rPr>
              <a:t>The term stele refers to the central core of plant axis and is restricted only to primary tissues. 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800" dirty="0">
                <a:solidFill>
                  <a:srgbClr val="424142"/>
                </a:solidFill>
                <a:latin typeface="Georgia"/>
              </a:rPr>
              <a:t>	The concept of the stele was developed in the late 19th century by French botanists </a:t>
            </a:r>
            <a:r>
              <a:rPr lang="en-US" sz="1800" b="1" dirty="0">
                <a:solidFill>
                  <a:srgbClr val="424142"/>
                </a:solidFill>
                <a:latin typeface="Georgia"/>
              </a:rPr>
              <a:t>P. E. L. van </a:t>
            </a:r>
            <a:r>
              <a:rPr lang="en-US" sz="1800" b="1" dirty="0" err="1">
                <a:solidFill>
                  <a:srgbClr val="424142"/>
                </a:solidFill>
                <a:latin typeface="Georgia"/>
              </a:rPr>
              <a:t>Tieghem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 and </a:t>
            </a:r>
            <a:r>
              <a:rPr lang="en-US" sz="1800" b="1" dirty="0">
                <a:solidFill>
                  <a:srgbClr val="424142"/>
                </a:solidFill>
                <a:latin typeface="Georgia"/>
              </a:rPr>
              <a:t>H. </a:t>
            </a:r>
            <a:r>
              <a:rPr lang="en-US" sz="1800" b="1" dirty="0" err="1">
                <a:solidFill>
                  <a:srgbClr val="424142"/>
                </a:solidFill>
                <a:latin typeface="Georgia"/>
              </a:rPr>
              <a:t>Douliot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 as a model for understanding the relationship between the shoot and root, and for discussing the evolution of vascular plant morphology. </a:t>
            </a:r>
          </a:p>
          <a:p>
            <a:pPr marL="0" indent="0" fontAlgn="base">
              <a:buNone/>
            </a:pPr>
            <a:r>
              <a:rPr lang="en-US" sz="1800" b="1" dirty="0">
                <a:solidFill>
                  <a:srgbClr val="424142"/>
                </a:solidFill>
                <a:latin typeface="Georgia"/>
              </a:rPr>
              <a:t>Types of Steles: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800" dirty="0">
                <a:latin typeface="Georgia"/>
              </a:rPr>
              <a:t>Following types of stele are </a:t>
            </a:r>
            <a:r>
              <a:rPr lang="en-US" sz="1800" dirty="0" err="1">
                <a:latin typeface="Georgia"/>
              </a:rPr>
              <a:t>recognised</a:t>
            </a:r>
            <a:r>
              <a:rPr lang="en-US" sz="1800" dirty="0">
                <a:latin typeface="Georgia"/>
              </a:rPr>
              <a:t> on the basis of different structural </a:t>
            </a:r>
            <a:r>
              <a:rPr lang="en-US" sz="1800" dirty="0" err="1">
                <a:latin typeface="Georgia"/>
              </a:rPr>
              <a:t>organisation</a:t>
            </a:r>
            <a:r>
              <a:rPr lang="en-US" sz="1800" dirty="0">
                <a:latin typeface="Georgia"/>
              </a:rPr>
              <a:t> of the complex vascular elements.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800" b="1" dirty="0">
                <a:latin typeface="Georgia"/>
              </a:rPr>
              <a:t>1. </a:t>
            </a:r>
            <a:r>
              <a:rPr lang="en-US" sz="1800" b="1" dirty="0" err="1">
                <a:latin typeface="Georgia"/>
              </a:rPr>
              <a:t>Protostele</a:t>
            </a:r>
            <a:r>
              <a:rPr lang="en-US" sz="1800" b="1" dirty="0">
                <a:latin typeface="Georgia"/>
              </a:rPr>
              <a:t>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800" dirty="0">
                <a:latin typeface="Georgia"/>
              </a:rPr>
              <a:t>It is the simplest and most primitive type of stele. The vascular cylinder consists of solid core of xylem surrounded by phloem, </a:t>
            </a:r>
            <a:r>
              <a:rPr lang="en-US" sz="1800" dirty="0" err="1">
                <a:latin typeface="Georgia"/>
              </a:rPr>
              <a:t>pericycle</a:t>
            </a:r>
            <a:r>
              <a:rPr lang="en-US" sz="1800" dirty="0">
                <a:latin typeface="Georgia"/>
              </a:rPr>
              <a:t> and endodermis. There is no pith e.g., </a:t>
            </a:r>
            <a:r>
              <a:rPr lang="en-US" sz="1800" i="1" dirty="0" err="1">
                <a:latin typeface="Georgia"/>
              </a:rPr>
              <a:t>Selaginella</a:t>
            </a:r>
            <a:r>
              <a:rPr lang="en-US" sz="1800" i="1" dirty="0">
                <a:latin typeface="Georgia"/>
              </a:rPr>
              <a:t>, </a:t>
            </a:r>
            <a:r>
              <a:rPr lang="en-US" sz="1800" i="1" dirty="0" err="1">
                <a:latin typeface="Georgia"/>
              </a:rPr>
              <a:t>Lycopodium</a:t>
            </a:r>
            <a:r>
              <a:rPr lang="en-US" sz="1800" i="1" dirty="0">
                <a:latin typeface="Georgia"/>
              </a:rPr>
              <a:t>, </a:t>
            </a:r>
            <a:r>
              <a:rPr lang="en-US" sz="1800" i="1" dirty="0" err="1">
                <a:latin typeface="Georgia"/>
              </a:rPr>
              <a:t>Lygodium</a:t>
            </a:r>
            <a:r>
              <a:rPr lang="en-US" sz="1800" i="1" dirty="0">
                <a:latin typeface="Georgia"/>
              </a:rPr>
              <a:t>, </a:t>
            </a:r>
            <a:r>
              <a:rPr lang="en-US" sz="1800" i="1" dirty="0" err="1">
                <a:latin typeface="Georgia"/>
              </a:rPr>
              <a:t>Gleichenia</a:t>
            </a:r>
            <a:r>
              <a:rPr lang="en-US" sz="1800" i="1" dirty="0">
                <a:latin typeface="Georgia"/>
              </a:rPr>
              <a:t> </a:t>
            </a:r>
            <a:r>
              <a:rPr lang="en-US" sz="1800" dirty="0">
                <a:latin typeface="Georgia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050742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424142"/>
                </a:solidFill>
                <a:latin typeface="Georgia"/>
              </a:rPr>
              <a:t>There are several forms of </a:t>
            </a:r>
            <a:r>
              <a:rPr lang="en-US" sz="2400" b="1" dirty="0" err="1">
                <a:solidFill>
                  <a:srgbClr val="424142"/>
                </a:solidFill>
                <a:latin typeface="Georgia"/>
              </a:rPr>
              <a:t>protostele</a:t>
            </a:r>
            <a:r>
              <a:rPr lang="en-US" sz="2400" b="1" dirty="0">
                <a:solidFill>
                  <a:srgbClr val="424142"/>
                </a:solidFill>
                <a:latin typeface="Georgia"/>
              </a:rPr>
              <a:t>:</a:t>
            </a: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b="1" dirty="0">
                <a:solidFill>
                  <a:srgbClr val="424142"/>
                </a:solidFill>
                <a:latin typeface="Century Schoolbook" pitchFamily="18" charset="0"/>
              </a:rPr>
              <a:t>(a) </a:t>
            </a:r>
            <a:r>
              <a:rPr lang="en-US" sz="1800" b="1" dirty="0" err="1">
                <a:solidFill>
                  <a:srgbClr val="424142"/>
                </a:solidFill>
                <a:latin typeface="Century Schoolbook" pitchFamily="18" charset="0"/>
              </a:rPr>
              <a:t>Haplostele</a:t>
            </a:r>
            <a:r>
              <a:rPr lang="en-US" sz="1800" b="1" dirty="0">
                <a:solidFill>
                  <a:srgbClr val="424142"/>
                </a:solidFill>
                <a:latin typeface="Century Schoolbook" pitchFamily="18" charset="0"/>
              </a:rPr>
              <a:t>:</a:t>
            </a: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 </a:t>
            </a: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A </a:t>
            </a:r>
            <a:r>
              <a:rPr lang="en-US" sz="1800" dirty="0" err="1">
                <a:solidFill>
                  <a:srgbClr val="424142"/>
                </a:solidFill>
                <a:latin typeface="Century Schoolbook" pitchFamily="18" charset="0"/>
              </a:rPr>
              <a:t>protostele</a:t>
            </a: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 with a  central solid smooth core of xylem surrounded by phloem is called a </a:t>
            </a:r>
            <a:r>
              <a:rPr lang="en-US" sz="1800" b="1" i="1" dirty="0" err="1">
                <a:solidFill>
                  <a:srgbClr val="424142"/>
                </a:solidFill>
                <a:latin typeface="Century Schoolbook" pitchFamily="18" charset="0"/>
              </a:rPr>
              <a:t>haplostele</a:t>
            </a:r>
            <a:r>
              <a:rPr lang="en-US" sz="1800" b="1" i="1" dirty="0">
                <a:solidFill>
                  <a:srgbClr val="424142"/>
                </a:solidFill>
                <a:latin typeface="Century Schoolbook" pitchFamily="18" charset="0"/>
              </a:rPr>
              <a:t>. </a:t>
            </a: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It is the most primitive type of </a:t>
            </a:r>
            <a:r>
              <a:rPr lang="en-US" sz="1800" dirty="0" err="1">
                <a:solidFill>
                  <a:srgbClr val="424142"/>
                </a:solidFill>
                <a:latin typeface="Century Schoolbook" pitchFamily="18" charset="0"/>
              </a:rPr>
              <a:t>protostele</a:t>
            </a: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 and found in primitive vascular plants such as  </a:t>
            </a:r>
            <a:r>
              <a:rPr lang="en-US" sz="1800" i="1" dirty="0" err="1">
                <a:solidFill>
                  <a:srgbClr val="424142"/>
                </a:solidFill>
                <a:latin typeface="Century Schoolbook" pitchFamily="18" charset="0"/>
              </a:rPr>
              <a:t>Rhynia</a:t>
            </a: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 and </a:t>
            </a:r>
            <a:r>
              <a:rPr lang="en-US" sz="1800" i="1" dirty="0" err="1">
                <a:solidFill>
                  <a:srgbClr val="424142"/>
                </a:solidFill>
                <a:latin typeface="Century Schoolbook" pitchFamily="18" charset="0"/>
              </a:rPr>
              <a:t>Horneophyton</a:t>
            </a: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 , </a:t>
            </a:r>
            <a:r>
              <a:rPr lang="en-US" sz="1800" i="1" dirty="0" err="1">
                <a:solidFill>
                  <a:srgbClr val="424142"/>
                </a:solidFill>
                <a:latin typeface="Century Schoolbook" pitchFamily="18" charset="0"/>
              </a:rPr>
              <a:t>Lycopodium</a:t>
            </a:r>
            <a:r>
              <a:rPr lang="en-US" sz="1800" i="1" dirty="0">
                <a:solidFill>
                  <a:srgbClr val="424142"/>
                </a:solidFill>
                <a:latin typeface="Century Schoolbook" pitchFamily="18" charset="0"/>
              </a:rPr>
              <a:t> </a:t>
            </a:r>
            <a:r>
              <a:rPr lang="en-US" sz="1800" i="1" dirty="0" err="1">
                <a:solidFill>
                  <a:srgbClr val="424142"/>
                </a:solidFill>
                <a:latin typeface="Century Schoolbook" pitchFamily="18" charset="0"/>
              </a:rPr>
              <a:t>cernuum</a:t>
            </a:r>
            <a:r>
              <a:rPr lang="en-US" sz="1800" i="1" dirty="0">
                <a:solidFill>
                  <a:srgbClr val="424142"/>
                </a:solidFill>
                <a:latin typeface="Century Schoolbook" pitchFamily="18" charset="0"/>
              </a:rPr>
              <a:t> </a:t>
            </a: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,  </a:t>
            </a:r>
            <a:r>
              <a:rPr lang="en-US" sz="1800" i="1" dirty="0" err="1">
                <a:solidFill>
                  <a:srgbClr val="424142"/>
                </a:solidFill>
                <a:latin typeface="Century Schoolbook" pitchFamily="18" charset="0"/>
              </a:rPr>
              <a:t>Selaginella</a:t>
            </a: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  </a:t>
            </a:r>
            <a:r>
              <a:rPr lang="en-US" sz="1800" i="1" dirty="0" err="1">
                <a:solidFill>
                  <a:srgbClr val="424142"/>
                </a:solidFill>
                <a:latin typeface="Century Schoolbook" pitchFamily="18" charset="0"/>
              </a:rPr>
              <a:t>kraussiana</a:t>
            </a: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 , etc.). </a:t>
            </a: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b="1" dirty="0">
                <a:solidFill>
                  <a:srgbClr val="424142"/>
                </a:solidFill>
                <a:latin typeface="Century Schoolbook" pitchFamily="18" charset="0"/>
              </a:rPr>
              <a:t>(b) </a:t>
            </a:r>
            <a:r>
              <a:rPr lang="en-US" sz="1800" b="1" dirty="0" err="1">
                <a:solidFill>
                  <a:srgbClr val="424142"/>
                </a:solidFill>
                <a:latin typeface="Century Schoolbook" pitchFamily="18" charset="0"/>
              </a:rPr>
              <a:t>Actinostele</a:t>
            </a:r>
            <a:r>
              <a:rPr lang="en-US" sz="1800" b="1" dirty="0">
                <a:solidFill>
                  <a:srgbClr val="424142"/>
                </a:solidFill>
                <a:latin typeface="Century Schoolbook" pitchFamily="18" charset="0"/>
              </a:rPr>
              <a:t>:</a:t>
            </a:r>
            <a:endParaRPr lang="en-US" sz="1800" dirty="0">
              <a:solidFill>
                <a:srgbClr val="424142"/>
              </a:solidFill>
              <a:latin typeface="Century Schoolbook" pitchFamily="18" charset="0"/>
            </a:endParaRP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This is the modification of the </a:t>
            </a:r>
            <a:r>
              <a:rPr lang="en-US" sz="1800" dirty="0" err="1">
                <a:solidFill>
                  <a:srgbClr val="424142"/>
                </a:solidFill>
                <a:latin typeface="Century Schoolbook" pitchFamily="18" charset="0"/>
              </a:rPr>
              <a:t>haplostele</a:t>
            </a: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 and somewhat more advanced in having the central xylem core with radiating ribs with phloem alternating with its rays. (e.g., in </a:t>
            </a:r>
            <a:r>
              <a:rPr lang="en-US" sz="1800" i="1" dirty="0" err="1">
                <a:solidFill>
                  <a:srgbClr val="424142"/>
                </a:solidFill>
                <a:latin typeface="Century Schoolbook" pitchFamily="18" charset="0"/>
              </a:rPr>
              <a:t>Psilotum</a:t>
            </a:r>
            <a:r>
              <a:rPr lang="en-US" sz="1800" i="1" dirty="0">
                <a:solidFill>
                  <a:srgbClr val="424142"/>
                </a:solidFill>
                <a:latin typeface="Century Schoolbook" pitchFamily="18" charset="0"/>
              </a:rPr>
              <a:t> </a:t>
            </a:r>
            <a:r>
              <a:rPr lang="en-US" sz="1800" i="1" dirty="0" err="1">
                <a:solidFill>
                  <a:srgbClr val="424142"/>
                </a:solidFill>
                <a:latin typeface="Century Schoolbook" pitchFamily="18" charset="0"/>
              </a:rPr>
              <a:t>triquetrum</a:t>
            </a:r>
            <a:r>
              <a:rPr lang="en-US" sz="1800" i="1" dirty="0">
                <a:solidFill>
                  <a:srgbClr val="424142"/>
                </a:solidFill>
                <a:latin typeface="Century Schoolbook" pitchFamily="18" charset="0"/>
              </a:rPr>
              <a:t>  </a:t>
            </a: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and </a:t>
            </a:r>
            <a:r>
              <a:rPr lang="en-US" sz="1800" i="1" dirty="0">
                <a:solidFill>
                  <a:srgbClr val="424142"/>
                </a:solidFill>
                <a:latin typeface="Century Schoolbook" pitchFamily="18" charset="0"/>
              </a:rPr>
              <a:t>L. </a:t>
            </a:r>
            <a:r>
              <a:rPr lang="en-US" sz="1800" i="1" dirty="0" err="1">
                <a:solidFill>
                  <a:srgbClr val="424142"/>
                </a:solidFill>
                <a:latin typeface="Century Schoolbook" pitchFamily="18" charset="0"/>
              </a:rPr>
              <a:t>serratum</a:t>
            </a: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, etc.).</a:t>
            </a: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b="1" dirty="0">
                <a:solidFill>
                  <a:srgbClr val="424142"/>
                </a:solidFill>
                <a:latin typeface="Century Schoolbook" pitchFamily="18" charset="0"/>
              </a:rPr>
              <a:t>(c) </a:t>
            </a:r>
            <a:r>
              <a:rPr lang="en-US" sz="1800" b="1" dirty="0" err="1">
                <a:solidFill>
                  <a:srgbClr val="424142"/>
                </a:solidFill>
                <a:latin typeface="Century Schoolbook" pitchFamily="18" charset="0"/>
              </a:rPr>
              <a:t>Plectostele</a:t>
            </a:r>
            <a:r>
              <a:rPr lang="en-US" sz="1800" b="1" dirty="0">
                <a:solidFill>
                  <a:srgbClr val="424142"/>
                </a:solidFill>
                <a:latin typeface="Century Schoolbook" pitchFamily="18" charset="0"/>
              </a:rPr>
              <a:t>:</a:t>
            </a:r>
            <a:endParaRPr lang="en-US" sz="1800" dirty="0">
              <a:solidFill>
                <a:srgbClr val="424142"/>
              </a:solidFill>
              <a:latin typeface="Century Schoolbook" pitchFamily="18" charset="0"/>
            </a:endParaRP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It is the most advanced type of </a:t>
            </a:r>
            <a:r>
              <a:rPr lang="en-US" sz="1800" dirty="0" err="1">
                <a:solidFill>
                  <a:srgbClr val="424142"/>
                </a:solidFill>
                <a:latin typeface="Century Schoolbook" pitchFamily="18" charset="0"/>
              </a:rPr>
              <a:t>protostele</a:t>
            </a: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. Here the central core of xylem is divided into number of plates arranged parallel to each other. The phloem alternates the xylem (e.g., in </a:t>
            </a:r>
            <a:r>
              <a:rPr lang="en-US" sz="1800" i="1" dirty="0">
                <a:solidFill>
                  <a:srgbClr val="424142"/>
                </a:solidFill>
                <a:latin typeface="Century Schoolbook" pitchFamily="18" charset="0"/>
              </a:rPr>
              <a:t>L. </a:t>
            </a:r>
            <a:r>
              <a:rPr lang="en-US" sz="1800" i="1" dirty="0" err="1">
                <a:solidFill>
                  <a:srgbClr val="424142"/>
                </a:solidFill>
                <a:latin typeface="Century Schoolbook" pitchFamily="18" charset="0"/>
              </a:rPr>
              <a:t>clavatum</a:t>
            </a:r>
            <a:r>
              <a:rPr lang="en-US" sz="1800" i="1" dirty="0">
                <a:solidFill>
                  <a:srgbClr val="424142"/>
                </a:solidFill>
                <a:latin typeface="Century Schoolbook" pitchFamily="18" charset="0"/>
              </a:rPr>
              <a:t> </a:t>
            </a: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and </a:t>
            </a:r>
            <a:r>
              <a:rPr lang="en-US" sz="1800" i="1" dirty="0">
                <a:solidFill>
                  <a:srgbClr val="424142"/>
                </a:solidFill>
                <a:latin typeface="Century Schoolbook" pitchFamily="18" charset="0"/>
              </a:rPr>
              <a:t>L. </a:t>
            </a:r>
            <a:r>
              <a:rPr lang="en-US" sz="1800" i="1" dirty="0" err="1">
                <a:solidFill>
                  <a:srgbClr val="424142"/>
                </a:solidFill>
                <a:latin typeface="Century Schoolbook" pitchFamily="18" charset="0"/>
              </a:rPr>
              <a:t>volubile</a:t>
            </a: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).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18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110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16" y="990600"/>
            <a:ext cx="7524984" cy="4652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425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>
            <a:normAutofit/>
          </a:bodyPr>
          <a:lstStyle/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b="1" dirty="0">
                <a:solidFill>
                  <a:srgbClr val="424142"/>
                </a:solidFill>
                <a:latin typeface="Georgia"/>
              </a:rPr>
              <a:t>(d) Mixed-</a:t>
            </a:r>
            <a:r>
              <a:rPr lang="en-US" sz="1800" b="1" dirty="0" err="1">
                <a:solidFill>
                  <a:srgbClr val="424142"/>
                </a:solidFill>
                <a:latin typeface="Georgia"/>
              </a:rPr>
              <a:t>protostele</a:t>
            </a:r>
            <a:r>
              <a:rPr lang="en-US" sz="1800" b="1" dirty="0">
                <a:solidFill>
                  <a:srgbClr val="424142"/>
                </a:solidFill>
                <a:latin typeface="Georgia"/>
              </a:rPr>
              <a:t> :</a:t>
            </a:r>
            <a:endParaRPr lang="en-US" sz="1800" dirty="0">
              <a:solidFill>
                <a:srgbClr val="424142"/>
              </a:solidFill>
              <a:latin typeface="Georgia"/>
            </a:endParaRP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dirty="0">
                <a:solidFill>
                  <a:srgbClr val="424142"/>
                </a:solidFill>
                <a:latin typeface="Georgia"/>
              </a:rPr>
              <a:t>Xylem groups are uniformly scattered in the ground mass of phloem (Fig. 2B) e.g., </a:t>
            </a:r>
            <a:r>
              <a:rPr lang="en-US" sz="1800" i="1" dirty="0" err="1">
                <a:solidFill>
                  <a:srgbClr val="424142"/>
                </a:solidFill>
                <a:latin typeface="Georgia"/>
              </a:rPr>
              <a:t>Lycopodium</a:t>
            </a:r>
            <a:r>
              <a:rPr lang="en-US" sz="1800" i="1" dirty="0">
                <a:solidFill>
                  <a:srgbClr val="424142"/>
                </a:solidFill>
                <a:latin typeface="Georgia"/>
              </a:rPr>
              <a:t> </a:t>
            </a:r>
            <a:r>
              <a:rPr lang="en-US" sz="1800" i="1" dirty="0" err="1">
                <a:solidFill>
                  <a:srgbClr val="424142"/>
                </a:solidFill>
                <a:latin typeface="Georgia"/>
              </a:rPr>
              <a:t>cernuum</a:t>
            </a:r>
            <a:r>
              <a:rPr lang="en-US" sz="1800" dirty="0">
                <a:solidFill>
                  <a:srgbClr val="424142"/>
                </a:solidFill>
                <a:latin typeface="Georgia"/>
              </a:rPr>
              <a:t>.</a:t>
            </a:r>
            <a:endParaRPr lang="en-US" sz="1800" dirty="0">
              <a:latin typeface="Century Schoolbook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7701298" cy="396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462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PPT\Stele\haplostele-actinostele-plectostele-mixed-protoste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256" y="118096"/>
            <a:ext cx="6548144" cy="670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948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>
            <a:normAutofit/>
          </a:bodyPr>
          <a:lstStyle/>
          <a:p>
            <a:pPr marL="0" indent="0" algn="just" fontAlgn="base">
              <a:lnSpc>
                <a:spcPct val="150000"/>
              </a:lnSpc>
              <a:buNone/>
            </a:pPr>
            <a:r>
              <a:rPr lang="en-US" sz="2400" b="1" dirty="0">
                <a:latin typeface="Century Schoolbook" pitchFamily="18" charset="0"/>
              </a:rPr>
              <a:t>2. </a:t>
            </a:r>
            <a:r>
              <a:rPr lang="en-US" sz="2400" b="1" dirty="0" err="1">
                <a:latin typeface="Century Schoolbook" pitchFamily="18" charset="0"/>
              </a:rPr>
              <a:t>Siphonostele</a:t>
            </a:r>
            <a:r>
              <a:rPr lang="en-US" sz="2400" b="1" dirty="0">
                <a:latin typeface="Century Schoolbook" pitchFamily="18" charset="0"/>
              </a:rPr>
              <a:t>:</a:t>
            </a: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dirty="0">
                <a:latin typeface="Century Schoolbook" pitchFamily="18" charset="0"/>
              </a:rPr>
              <a:t>A kind of stele in which pith is present in the central region  surrounded by xylem is called </a:t>
            </a:r>
            <a:r>
              <a:rPr lang="en-US" sz="1800" i="1" dirty="0" err="1">
                <a:solidFill>
                  <a:schemeClr val="accent6">
                    <a:lumMod val="75000"/>
                  </a:schemeClr>
                </a:solidFill>
                <a:latin typeface="Century Schoolbook" pitchFamily="18" charset="0"/>
              </a:rPr>
              <a:t>siphonostele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en-US" sz="1800" dirty="0">
                <a:latin typeface="Century Schoolbook" pitchFamily="18" charset="0"/>
              </a:rPr>
              <a:t>or  </a:t>
            </a:r>
            <a:r>
              <a:rPr lang="en-US" sz="1800" i="1" dirty="0" err="1">
                <a:solidFill>
                  <a:schemeClr val="accent6">
                    <a:lumMod val="75000"/>
                  </a:schemeClr>
                </a:solidFill>
                <a:latin typeface="Century Schoolbook" pitchFamily="18" charset="0"/>
              </a:rPr>
              <a:t>medullated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en-US" sz="1800" i="1" dirty="0" err="1">
                <a:solidFill>
                  <a:schemeClr val="accent6">
                    <a:lumMod val="75000"/>
                  </a:schemeClr>
                </a:solidFill>
                <a:latin typeface="Century Schoolbook" pitchFamily="18" charset="0"/>
              </a:rPr>
              <a:t>protostele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en-US" sz="1800" dirty="0">
                <a:latin typeface="Century Schoolbook" pitchFamily="18" charset="0"/>
              </a:rPr>
              <a:t>. In a </a:t>
            </a:r>
            <a:r>
              <a:rPr lang="en-US" sz="1800" dirty="0" err="1">
                <a:solidFill>
                  <a:srgbClr val="424142"/>
                </a:solidFill>
                <a:latin typeface="Century Schoolbook" pitchFamily="18" charset="0"/>
              </a:rPr>
              <a:t>siphonostele</a:t>
            </a: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, the vascular tissues are arranged in the form of a hollow cylinder, with a distinct pith in the </a:t>
            </a:r>
            <a:r>
              <a:rPr lang="en-US" sz="1800" dirty="0" err="1">
                <a:solidFill>
                  <a:srgbClr val="424142"/>
                </a:solidFill>
                <a:latin typeface="Century Schoolbook" pitchFamily="18" charset="0"/>
              </a:rPr>
              <a:t>centre</a:t>
            </a: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. This type of stele is found in ferns, gymnosperms and angiosperms.</a:t>
            </a:r>
            <a:endParaRPr lang="en-US" sz="1800" dirty="0">
              <a:latin typeface="Century Schoolbook" pitchFamily="18" charset="0"/>
            </a:endParaRP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b="1" dirty="0" err="1">
                <a:solidFill>
                  <a:srgbClr val="424142"/>
                </a:solidFill>
                <a:latin typeface="Century Schoolbook" pitchFamily="18" charset="0"/>
              </a:rPr>
              <a:t>Siphonostele</a:t>
            </a:r>
            <a:r>
              <a:rPr lang="en-US" sz="1800" b="1" dirty="0">
                <a:solidFill>
                  <a:srgbClr val="424142"/>
                </a:solidFill>
                <a:latin typeface="Century Schoolbook" pitchFamily="18" charset="0"/>
              </a:rPr>
              <a:t> is of two types:</a:t>
            </a:r>
            <a:endParaRPr lang="en-US" sz="1800" dirty="0">
              <a:solidFill>
                <a:srgbClr val="424142"/>
              </a:solidFill>
              <a:latin typeface="Century Schoolbook" pitchFamily="18" charset="0"/>
            </a:endParaRP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(a) </a:t>
            </a:r>
            <a:r>
              <a:rPr lang="en-US" sz="1800" dirty="0" err="1">
                <a:solidFill>
                  <a:srgbClr val="424142"/>
                </a:solidFill>
                <a:latin typeface="Century Schoolbook" pitchFamily="18" charset="0"/>
              </a:rPr>
              <a:t>Ectophloic</a:t>
            </a: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 </a:t>
            </a:r>
            <a:r>
              <a:rPr lang="en-US" sz="1800" dirty="0" err="1">
                <a:solidFill>
                  <a:srgbClr val="424142"/>
                </a:solidFill>
                <a:latin typeface="Century Schoolbook" pitchFamily="18" charset="0"/>
              </a:rPr>
              <a:t>siphonostele</a:t>
            </a: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, and </a:t>
            </a: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(b) </a:t>
            </a:r>
            <a:r>
              <a:rPr lang="en-US" sz="1800" dirty="0" err="1">
                <a:solidFill>
                  <a:srgbClr val="424142"/>
                </a:solidFill>
                <a:latin typeface="Century Schoolbook" pitchFamily="18" charset="0"/>
              </a:rPr>
              <a:t>Amphiphloic</a:t>
            </a: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 </a:t>
            </a:r>
            <a:r>
              <a:rPr lang="en-US" sz="1800" dirty="0" err="1">
                <a:solidFill>
                  <a:srgbClr val="424142"/>
                </a:solidFill>
                <a:latin typeface="Century Schoolbook" pitchFamily="18" charset="0"/>
              </a:rPr>
              <a:t>sipnonostele</a:t>
            </a: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.</a:t>
            </a: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b="1" u="sng" dirty="0">
                <a:solidFill>
                  <a:srgbClr val="424142"/>
                </a:solidFill>
                <a:latin typeface="Century Schoolbook" pitchFamily="18" charset="0"/>
              </a:rPr>
              <a:t>(a) </a:t>
            </a:r>
            <a:r>
              <a:rPr lang="en-US" sz="1800" b="1" u="sng" dirty="0" err="1">
                <a:solidFill>
                  <a:srgbClr val="424142"/>
                </a:solidFill>
                <a:latin typeface="Century Schoolbook" pitchFamily="18" charset="0"/>
              </a:rPr>
              <a:t>Ectophloic</a:t>
            </a:r>
            <a:r>
              <a:rPr lang="en-US" sz="1800" b="1" u="sng" dirty="0">
                <a:solidFill>
                  <a:srgbClr val="424142"/>
                </a:solidFill>
                <a:latin typeface="Century Schoolbook" pitchFamily="18" charset="0"/>
              </a:rPr>
              <a:t> </a:t>
            </a:r>
            <a:r>
              <a:rPr lang="en-US" sz="1800" b="1" u="sng" dirty="0" err="1">
                <a:solidFill>
                  <a:srgbClr val="424142"/>
                </a:solidFill>
                <a:latin typeface="Century Schoolbook" pitchFamily="18" charset="0"/>
              </a:rPr>
              <a:t>siphonostele</a:t>
            </a:r>
            <a:r>
              <a:rPr lang="en-US" sz="1800" b="1" dirty="0">
                <a:solidFill>
                  <a:srgbClr val="424142"/>
                </a:solidFill>
                <a:latin typeface="Century Schoolbook" pitchFamily="18" charset="0"/>
              </a:rPr>
              <a:t>:</a:t>
            </a:r>
            <a:endParaRPr lang="en-US" sz="1800" dirty="0">
              <a:solidFill>
                <a:srgbClr val="424142"/>
              </a:solidFill>
              <a:latin typeface="Century Schoolbook" pitchFamily="18" charset="0"/>
            </a:endParaRP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In </a:t>
            </a:r>
            <a:r>
              <a:rPr lang="en-US" sz="1800" dirty="0" err="1">
                <a:solidFill>
                  <a:srgbClr val="424142"/>
                </a:solidFill>
                <a:latin typeface="Century Schoolbook" pitchFamily="18" charset="0"/>
              </a:rPr>
              <a:t>ectophloic</a:t>
            </a: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 </a:t>
            </a:r>
            <a:r>
              <a:rPr lang="en-US" sz="1800" dirty="0" err="1">
                <a:solidFill>
                  <a:srgbClr val="424142"/>
                </a:solidFill>
                <a:latin typeface="Century Schoolbook" pitchFamily="18" charset="0"/>
              </a:rPr>
              <a:t>siphonostele</a:t>
            </a:r>
            <a:r>
              <a:rPr lang="en-US" sz="1800" dirty="0">
                <a:solidFill>
                  <a:srgbClr val="424142"/>
                </a:solidFill>
                <a:latin typeface="Century Schoolbook" pitchFamily="18" charset="0"/>
              </a:rPr>
              <a:t>, the xylem is in the form of a hollow cylinder surrounding the pith, the  phloem occurring only outside the xylem as is present in  (Fig. 3A) e.g., </a:t>
            </a:r>
            <a:r>
              <a:rPr lang="en-US" sz="1800" i="1" dirty="0">
                <a:solidFill>
                  <a:srgbClr val="424142"/>
                </a:solidFill>
                <a:latin typeface="Century Schoolbook" pitchFamily="18" charset="0"/>
              </a:rPr>
              <a:t>Equisetum, </a:t>
            </a:r>
            <a:r>
              <a:rPr lang="en-US" sz="1800" i="1" dirty="0" err="1">
                <a:solidFill>
                  <a:srgbClr val="424142"/>
                </a:solidFill>
                <a:latin typeface="Century Schoolbook" pitchFamily="18" charset="0"/>
              </a:rPr>
              <a:t>Osmunda</a:t>
            </a:r>
            <a:r>
              <a:rPr lang="en-US" sz="1800" i="1" dirty="0">
                <a:solidFill>
                  <a:srgbClr val="424142"/>
                </a:solidFill>
                <a:latin typeface="Century Schoolbook" pitchFamily="18" charset="0"/>
              </a:rPr>
              <a:t>, </a:t>
            </a:r>
            <a:r>
              <a:rPr lang="en-US" sz="1800" i="1" dirty="0" err="1">
                <a:solidFill>
                  <a:srgbClr val="424142"/>
                </a:solidFill>
                <a:latin typeface="Century Schoolbook" pitchFamily="18" charset="0"/>
              </a:rPr>
              <a:t>Schizaea</a:t>
            </a:r>
            <a:r>
              <a:rPr lang="en-US" sz="1800" i="1" dirty="0">
                <a:solidFill>
                  <a:srgbClr val="424142"/>
                </a:solidFill>
                <a:latin typeface="Century Schoolbook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18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55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1584</Words>
  <Application>Microsoft Office PowerPoint</Application>
  <PresentationFormat>On-screen Show (4:3)</PresentationFormat>
  <Paragraphs>71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Schoolbook</vt:lpstr>
      <vt:lpstr>Georgia</vt:lpstr>
      <vt:lpstr>Linux Libertine</vt:lpstr>
      <vt:lpstr>Office Theme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Dell</dc:creator>
  <cp:lastModifiedBy>Pratisha Das</cp:lastModifiedBy>
  <cp:revision>5</cp:revision>
  <dcterms:created xsi:type="dcterms:W3CDTF">2018-10-05T05:58:16Z</dcterms:created>
  <dcterms:modified xsi:type="dcterms:W3CDTF">2021-06-03T17:32:55Z</dcterms:modified>
</cp:coreProperties>
</file>