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798" y="-9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53F58F-15B1-BC40-B782-64050857A32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77EDDA2A-3B57-3343-ACF6-AB1907FB68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6EAAA32C-294C-F545-9CCD-AFFA35433ADA}"/>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1323DAC4-A386-3144-B674-D9874009DB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BF1B179-9696-7446-8A09-930FD70AB6CB}"/>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4092564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0E3895-78F8-814E-8FE2-D5056C71E11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ECAC0C14-A21E-C247-8810-9E57E14775E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EA37DABC-4916-8449-AD7D-E15DEB77767C}"/>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1BEB0870-6DCD-3F44-8F82-C98374C19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E3F9D1F-E41B-DF45-B74D-E15C175742FB}"/>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278762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A1C53B1-4539-1845-BCEA-45EBCC6CC1B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0A8BECC3-B669-5940-9070-94A5F170F06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F76BBA1E-F48B-4F41-B609-F5906DF9D9A1}"/>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B6552BAE-E216-8C41-8FD0-88A2FF8265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28E72F8-3DB0-8940-98D3-4E22075B2AF9}"/>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1888076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242002-0308-9848-A6B0-67F04FAE308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9E1DD79A-C450-E842-8A21-84709026C90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1A7A713F-06A8-404E-A1AC-EE8C4066475A}"/>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70CC588F-BAE7-E646-88BB-C8B9BFEA20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DDF4967-5F72-764B-B351-D859F665ED1B}"/>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669459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A5E8BF-A7F9-DB4A-B05D-064A3FBF388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4A55FC69-AD31-FC4C-A3CA-30140CA25F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2C609178-1F68-DF40-BDDF-52F37076E74C}"/>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EA0C8E95-6F6B-A549-AC92-338BCACBF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636CD62-B25B-0340-8103-FED4D875079A}"/>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3891176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096556-6F6D-3B47-852C-A38928D6EB7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EF07DEA8-B769-CE4D-B76B-007852A4CDC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3E46BF3B-7652-E048-A2DA-C28D7FC1D2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EA350A89-1D8B-3E42-923F-9466C6044FEF}"/>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6" name="Footer Placeholder 5">
            <a:extLst>
              <a:ext uri="{FF2B5EF4-FFF2-40B4-BE49-F238E27FC236}">
                <a16:creationId xmlns:a16="http://schemas.microsoft.com/office/drawing/2014/main" xmlns="" id="{5E0FB665-DA92-8A49-A03E-21E4BCF1C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7DBA1B2-C480-8B4D-A44C-F38CB7EDEC50}"/>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208392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F6DBAA-D968-ED42-8B67-D42FE3EBD1E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5F6349B7-1306-1641-85E0-0862C1F1B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8016F4B3-0CEA-1542-9E2D-C65AF5AB5F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7FFAB2EC-6FAB-B649-91B3-60C1C9AEA9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1B234992-6F08-B441-9553-F22B86ECF6E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60744978-47DA-C64F-BDAC-93F86E473D83}"/>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8" name="Footer Placeholder 7">
            <a:extLst>
              <a:ext uri="{FF2B5EF4-FFF2-40B4-BE49-F238E27FC236}">
                <a16:creationId xmlns:a16="http://schemas.microsoft.com/office/drawing/2014/main" xmlns="" id="{A7FC8276-5E2C-F74B-9061-A8E23B9201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9CE8ED69-22F3-FB43-B71F-13B24571BF26}"/>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870360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E13AD6-9642-CB49-9C96-EBD4B45803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3DE99560-2B4D-4641-BCEC-91D08F92C71D}"/>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4" name="Footer Placeholder 3">
            <a:extLst>
              <a:ext uri="{FF2B5EF4-FFF2-40B4-BE49-F238E27FC236}">
                <a16:creationId xmlns:a16="http://schemas.microsoft.com/office/drawing/2014/main" xmlns="" id="{B1B1C161-617B-1548-8B53-F722112497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9C95A26-1C24-4B4E-9C45-8E65B582BB12}"/>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996243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4CECDAE-D97F-4C48-860F-6FD604F67541}"/>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3" name="Footer Placeholder 2">
            <a:extLst>
              <a:ext uri="{FF2B5EF4-FFF2-40B4-BE49-F238E27FC236}">
                <a16:creationId xmlns:a16="http://schemas.microsoft.com/office/drawing/2014/main" xmlns="" id="{3B9963AD-A59E-CA40-A645-6C331DCF4C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FDB87CF-9BC9-854E-BF07-6DB27DACBA02}"/>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1724001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A95453-CE44-D444-8FCC-2DA6FA49DC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B34B71FE-E8A9-764B-9E90-FB601CE541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2C61A6B7-EC1F-BB49-8822-7E78EE2C44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37D67A77-BD01-E64E-90E3-F23EED769E4A}"/>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6" name="Footer Placeholder 5">
            <a:extLst>
              <a:ext uri="{FF2B5EF4-FFF2-40B4-BE49-F238E27FC236}">
                <a16:creationId xmlns:a16="http://schemas.microsoft.com/office/drawing/2014/main" xmlns="" id="{7D8BE065-2B08-CF4A-9B54-CBA527EFB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FECB169-02B9-3F40-9A40-6A0D0AD6CF4C}"/>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226783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357E36-7E04-7342-BBC1-2CB37CAD986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DEF4DA2C-A186-3D4B-818F-7764A6FEFF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76BB98F9-0765-424A-9C84-13D6DE730F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E304A554-4F0D-B548-8F6F-1B04C64F1EFD}"/>
              </a:ext>
            </a:extLst>
          </p:cNvPr>
          <p:cNvSpPr>
            <a:spLocks noGrp="1"/>
          </p:cNvSpPr>
          <p:nvPr>
            <p:ph type="dt" sz="half" idx="10"/>
          </p:nvPr>
        </p:nvSpPr>
        <p:spPr/>
        <p:txBody>
          <a:bodyPr/>
          <a:lstStyle/>
          <a:p>
            <a:fld id="{A35B9864-48A4-F34A-A944-0BD58A3211D9}" type="datetimeFigureOut">
              <a:rPr lang="en-US" smtClean="0"/>
              <a:pPr/>
              <a:t>5/29/2021</a:t>
            </a:fld>
            <a:endParaRPr lang="en-US"/>
          </a:p>
        </p:txBody>
      </p:sp>
      <p:sp>
        <p:nvSpPr>
          <p:cNvPr id="6" name="Footer Placeholder 5">
            <a:extLst>
              <a:ext uri="{FF2B5EF4-FFF2-40B4-BE49-F238E27FC236}">
                <a16:creationId xmlns:a16="http://schemas.microsoft.com/office/drawing/2014/main" xmlns="" id="{610C93B7-393C-F840-8761-C11C17F653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CF2D099-9D83-7648-B827-D43F13E4BE54}"/>
              </a:ext>
            </a:extLst>
          </p:cNvPr>
          <p:cNvSpPr>
            <a:spLocks noGrp="1"/>
          </p:cNvSpPr>
          <p:nvPr>
            <p:ph type="sldNum" sz="quarter" idx="12"/>
          </p:nvPr>
        </p:nvSpPr>
        <p:spPr/>
        <p:txBody>
          <a:body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220569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5D75682-64F8-1346-9943-931BDC3BA2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ACD118B2-8C18-8442-8BB4-2236C02F3F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797484E0-43A8-F34A-96A5-9E0F06E200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B9864-48A4-F34A-A944-0BD58A3211D9}" type="datetimeFigureOut">
              <a:rPr lang="en-US" smtClean="0"/>
              <a:pPr/>
              <a:t>5/29/2021</a:t>
            </a:fld>
            <a:endParaRPr lang="en-US"/>
          </a:p>
        </p:txBody>
      </p:sp>
      <p:sp>
        <p:nvSpPr>
          <p:cNvPr id="5" name="Footer Placeholder 4">
            <a:extLst>
              <a:ext uri="{FF2B5EF4-FFF2-40B4-BE49-F238E27FC236}">
                <a16:creationId xmlns:a16="http://schemas.microsoft.com/office/drawing/2014/main" xmlns="" id="{513152DE-F7DB-C84F-984E-22B37C5581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E356BD6-CFBB-AF44-B7E8-0012DDBB28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717FF-64A9-1C41-99EC-77F6D909526C}" type="slidenum">
              <a:rPr lang="en-US" smtClean="0"/>
              <a:pPr/>
              <a:t>‹#›</a:t>
            </a:fld>
            <a:endParaRPr lang="en-US"/>
          </a:p>
        </p:txBody>
      </p:sp>
    </p:spTree>
    <p:extLst>
      <p:ext uri="{BB962C8B-B14F-4D97-AF65-F5344CB8AC3E}">
        <p14:creationId xmlns:p14="http://schemas.microsoft.com/office/powerpoint/2010/main" xmlns="" val="3621290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houghtco.com/physical-geography-overview-1435345" TargetMode="External"/><Relationship Id="rId2" Type="http://schemas.openxmlformats.org/officeDocument/2006/relationships/hyperlink" Target="https://www.thoughtco.com/branches-of-geography-143559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m.wikipedia.org/wiki/Climatology" TargetMode="External"/><Relationship Id="rId3" Type="http://schemas.openxmlformats.org/officeDocument/2006/relationships/hyperlink" Target="https://en.m.wikipedia.org/wiki/Evolutionary_biology" TargetMode="External"/><Relationship Id="rId7" Type="http://schemas.openxmlformats.org/officeDocument/2006/relationships/hyperlink" Target="https://en.m.wikipedia.org/wiki/Palaeontology" TargetMode="External"/><Relationship Id="rId2" Type="http://schemas.openxmlformats.org/officeDocument/2006/relationships/hyperlink" Target="https://en.m.wikipedia.org/wiki/Ecology" TargetMode="External"/><Relationship Id="rId1" Type="http://schemas.openxmlformats.org/officeDocument/2006/relationships/slideLayout" Target="../slideLayouts/slideLayout2.xml"/><Relationship Id="rId6" Type="http://schemas.openxmlformats.org/officeDocument/2006/relationships/hyperlink" Target="https://en.m.wikipedia.org/wiki/Physical_geography" TargetMode="External"/><Relationship Id="rId5" Type="http://schemas.openxmlformats.org/officeDocument/2006/relationships/hyperlink" Target="https://en.m.wikipedia.org/wiki/Geology" TargetMode="External"/><Relationship Id="rId4" Type="http://schemas.openxmlformats.org/officeDocument/2006/relationships/hyperlink" Target="https://en.m.wikipedia.org/wiki/Taxonomy_(biology)"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457200"/>
            <a:ext cx="8001000" cy="6019800"/>
          </a:xfrm>
        </p:spPr>
        <p:txBody>
          <a:bodyPr>
            <a:normAutofit/>
          </a:bodyPr>
          <a:lstStyle/>
          <a:p>
            <a:endParaRPr lang="en-US" sz="4400" b="1" dirty="0">
              <a:solidFill>
                <a:schemeClr val="tx1"/>
              </a:solidFill>
              <a:latin typeface="Times New Roman" pitchFamily="18" charset="0"/>
              <a:cs typeface="Times New Roman" pitchFamily="18" charset="0"/>
            </a:endParaRPr>
          </a:p>
          <a:p>
            <a:r>
              <a:rPr lang="en-US" sz="4400" b="1" dirty="0">
                <a:solidFill>
                  <a:schemeClr val="tx1"/>
                </a:solidFill>
                <a:latin typeface="Times New Roman" pitchFamily="18" charset="0"/>
                <a:cs typeface="Times New Roman" pitchFamily="18" charset="0"/>
              </a:rPr>
              <a:t>B.A 2</a:t>
            </a:r>
            <a:r>
              <a:rPr lang="en-US" sz="4400" b="1" baseline="30000" dirty="0">
                <a:solidFill>
                  <a:schemeClr val="tx1"/>
                </a:solidFill>
                <a:latin typeface="Times New Roman" pitchFamily="18" charset="0"/>
                <a:cs typeface="Times New Roman" pitchFamily="18" charset="0"/>
              </a:rPr>
              <a:t>ND</a:t>
            </a:r>
            <a:r>
              <a:rPr lang="en-US" sz="4400" b="1" dirty="0">
                <a:solidFill>
                  <a:schemeClr val="tx1"/>
                </a:solidFill>
                <a:latin typeface="Times New Roman" pitchFamily="18" charset="0"/>
                <a:cs typeface="Times New Roman" pitchFamily="18" charset="0"/>
              </a:rPr>
              <a:t> SEMESTER</a:t>
            </a:r>
          </a:p>
          <a:p>
            <a:r>
              <a:rPr lang="en-US" sz="4400" b="1" dirty="0">
                <a:solidFill>
                  <a:schemeClr val="tx1"/>
                </a:solidFill>
                <a:latin typeface="Times New Roman" pitchFamily="18" charset="0"/>
                <a:cs typeface="Times New Roman" pitchFamily="18" charset="0"/>
              </a:rPr>
              <a:t>PAPER-2026</a:t>
            </a:r>
          </a:p>
          <a:p>
            <a:r>
              <a:rPr lang="en-US" sz="4400" b="1" dirty="0">
                <a:solidFill>
                  <a:schemeClr val="tx1"/>
                </a:solidFill>
                <a:latin typeface="Times New Roman" pitchFamily="18" charset="0"/>
                <a:cs typeface="Times New Roman" pitchFamily="18" charset="0"/>
              </a:rPr>
              <a:t>CLIMATOLOGY AND BIOGEOGRAPHY</a:t>
            </a:r>
          </a:p>
        </p:txBody>
      </p:sp>
    </p:spTree>
    <p:extLst>
      <p:ext uri="{BB962C8B-B14F-4D97-AF65-F5344CB8AC3E}">
        <p14:creationId xmlns:p14="http://schemas.microsoft.com/office/powerpoint/2010/main" xmlns="" val="2573660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xmlns="" id="{C3BA0C00-7A21-9D42-A976-B5E510FB6CDB}"/>
              </a:ext>
            </a:extLst>
          </p:cNvPr>
          <p:cNvSpPr txBox="1">
            <a:spLocks noGrp="1"/>
          </p:cNvSpPr>
          <p:nvPr>
            <p:ph idx="1"/>
          </p:nvPr>
        </p:nvSpPr>
        <p:spPr>
          <a:xfrm>
            <a:off x="838200" y="668338"/>
            <a:ext cx="10515600" cy="5508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a:latin typeface="Times New Roman" panose="02020603050405020304" pitchFamily="18" charset="0"/>
                <a:cs typeface="Times New Roman" panose="02020603050405020304" pitchFamily="18" charset="0"/>
              </a:rPr>
              <a:t>GROUP B-BIOGEOGRAPHY</a:t>
            </a:r>
          </a:p>
          <a:p>
            <a:pPr marL="0" indent="0">
              <a:buNone/>
            </a:pPr>
            <a:r>
              <a:rPr lang="en-US" sz="3200" b="1" u="sng">
                <a:latin typeface="Times New Roman" panose="02020603050405020304" pitchFamily="18" charset="0"/>
                <a:cs typeface="Times New Roman" panose="02020603050405020304" pitchFamily="18" charset="0"/>
              </a:rPr>
              <a:t>SIGNIFICANCE OF BIOGEOGRAPHY</a:t>
            </a:r>
          </a:p>
          <a:p>
            <a:r>
              <a:rPr lang="en-GB" sz="3200" i="0">
                <a:effectLst/>
                <a:latin typeface="Times New Roman" panose="02020603050405020304" pitchFamily="18" charset="0"/>
                <a:cs typeface="Times New Roman" panose="02020603050405020304" pitchFamily="18" charset="0"/>
              </a:rPr>
              <a:t>Biogeography is a </a:t>
            </a:r>
            <a:r>
              <a:rPr lang="en-GB" sz="3200" i="0" strike="noStrike">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xmlns="" val="tx"/>
                    </a:ext>
                  </a:extLst>
                </a:hlinkClick>
              </a:rPr>
              <a:t>branch of geography</a:t>
            </a:r>
            <a:r>
              <a:rPr lang="en-GB" sz="3200" i="0">
                <a:effectLst/>
                <a:latin typeface="Times New Roman" panose="02020603050405020304" pitchFamily="18" charset="0"/>
                <a:cs typeface="Times New Roman" panose="02020603050405020304" pitchFamily="18" charset="0"/>
              </a:rPr>
              <a:t> that studies the past and present distribution of the world's many animal and plant species and is usually considered to be a part of </a:t>
            </a:r>
            <a:r>
              <a:rPr lang="en-GB" sz="3200" i="0" u="none" strike="noStrike">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xmlns="" val="tx"/>
                    </a:ext>
                  </a:extLst>
                </a:hlinkClick>
              </a:rPr>
              <a:t>physical geography</a:t>
            </a:r>
            <a:endParaRPr lang="en-US" sz="3200" i="0" u="none" strike="noStrike">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Biogeography is important as a branch of geography that sheds light on the natural habitats around the world. </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It is also essential in understanding why species are in their present locations and in developing protecting the world's natural habitats.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1491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86F56647-1841-A948-9098-46964B77D0E8}"/>
              </a:ext>
            </a:extLst>
          </p:cNvPr>
          <p:cNvSpPr>
            <a:spLocks noGrp="1"/>
          </p:cNvSpPr>
          <p:nvPr>
            <p:ph idx="1"/>
          </p:nvPr>
        </p:nvSpPr>
        <p:spPr>
          <a:xfrm>
            <a:off x="813458" y="1039567"/>
            <a:ext cx="10515600" cy="4848616"/>
          </a:xfrm>
        </p:spPr>
        <p:txBody>
          <a:bodyPr>
            <a:noAutofit/>
          </a:bodyPr>
          <a:lstStyle/>
          <a:p>
            <a:r>
              <a:rPr lang="en-GB" sz="3200" b="0" i="0">
                <a:solidFill>
                  <a:srgbClr val="202122"/>
                </a:solidFill>
                <a:effectLst/>
                <a:latin typeface="Times New Roman" panose="02020603050405020304" pitchFamily="18" charset="0"/>
                <a:cs typeface="Times New Roman" panose="02020603050405020304" pitchFamily="18" charset="0"/>
              </a:rPr>
              <a:t>Knowledge of spatial variation in the numbers and types of organisms is as vital to us today as it was to our early human </a:t>
            </a:r>
            <a:r>
              <a:rPr lang="en-US" sz="3200">
                <a:latin typeface="Times New Roman" panose="02020603050405020304" pitchFamily="18" charset="0"/>
                <a:cs typeface="Times New Roman" panose="02020603050405020304" pitchFamily="18" charset="0"/>
              </a:rPr>
              <a:t>ancestors.It helps us in understanding our biomes and biodiversity.</a:t>
            </a:r>
          </a:p>
          <a:p>
            <a:r>
              <a:rPr lang="en-GB" sz="3200" b="0" i="0">
                <a:solidFill>
                  <a:srgbClr val="202122"/>
                </a:solidFill>
                <a:effectLst/>
                <a:latin typeface="Times New Roman" panose="02020603050405020304" pitchFamily="18" charset="0"/>
                <a:cs typeface="Times New Roman" panose="02020603050405020304" pitchFamily="18" charset="0"/>
              </a:rPr>
              <a:t>B</a:t>
            </a:r>
            <a:r>
              <a:rPr lang="en-GB" sz="3200" b="0" i="0">
                <a:effectLst/>
                <a:latin typeface="Times New Roman" panose="02020603050405020304" pitchFamily="18" charset="0"/>
                <a:cs typeface="Times New Roman" panose="02020603050405020304" pitchFamily="18" charset="0"/>
              </a:rPr>
              <a:t>iogeography is an integrative field of inquiry that unites concepts and information from </a:t>
            </a:r>
            <a:r>
              <a:rPr lang="en-GB" sz="3200" b="0" i="0" strike="noStrike">
                <a:effectLst/>
                <a:latin typeface="Times New Roman" panose="02020603050405020304" pitchFamily="18" charset="0"/>
                <a:cs typeface="Times New Roman" panose="02020603050405020304" pitchFamily="18" charset="0"/>
                <a:hlinkClick r:id="rId2" tooltip="Ecology">
                  <a:extLst>
                    <a:ext uri="{A12FA001-AC4F-418D-AE19-62706E023703}">
                      <ahyp:hlinkClr xmlns:ahyp="http://schemas.microsoft.com/office/drawing/2018/hyperlinkcolor" xmlns="" val="tx"/>
                    </a:ext>
                  </a:extLst>
                </a:hlinkClick>
              </a:rPr>
              <a:t>ecology</a:t>
            </a:r>
            <a:r>
              <a:rPr lang="en-GB" sz="3200" b="0" i="0">
                <a:effectLst/>
                <a:latin typeface="Times New Roman" panose="02020603050405020304" pitchFamily="18" charset="0"/>
                <a:cs typeface="Times New Roman" panose="02020603050405020304" pitchFamily="18" charset="0"/>
              </a:rPr>
              <a:t>, </a:t>
            </a:r>
            <a:r>
              <a:rPr lang="en-GB" sz="3200" b="0" i="0" strike="noStrike">
                <a:effectLst/>
                <a:latin typeface="Times New Roman" panose="02020603050405020304" pitchFamily="18" charset="0"/>
                <a:cs typeface="Times New Roman" panose="02020603050405020304" pitchFamily="18" charset="0"/>
                <a:hlinkClick r:id="rId3" tooltip="Evolutionary biology">
                  <a:extLst>
                    <a:ext uri="{A12FA001-AC4F-418D-AE19-62706E023703}">
                      <ahyp:hlinkClr xmlns:ahyp="http://schemas.microsoft.com/office/drawing/2018/hyperlinkcolor" xmlns="" val="tx"/>
                    </a:ext>
                  </a:extLst>
                </a:hlinkClick>
              </a:rPr>
              <a:t>evolutionary biology</a:t>
            </a:r>
            <a:r>
              <a:rPr lang="en-GB" sz="3200" b="0" i="0">
                <a:effectLst/>
                <a:latin typeface="Times New Roman" panose="02020603050405020304" pitchFamily="18" charset="0"/>
                <a:cs typeface="Times New Roman" panose="02020603050405020304" pitchFamily="18" charset="0"/>
              </a:rPr>
              <a:t>, </a:t>
            </a:r>
            <a:r>
              <a:rPr lang="en-GB" sz="3200" b="0" i="0" strike="noStrike">
                <a:effectLst/>
                <a:latin typeface="Times New Roman" panose="02020603050405020304" pitchFamily="18" charset="0"/>
                <a:cs typeface="Times New Roman" panose="02020603050405020304" pitchFamily="18" charset="0"/>
                <a:hlinkClick r:id="rId4" tooltip="Taxonomy (biology)">
                  <a:extLst>
                    <a:ext uri="{A12FA001-AC4F-418D-AE19-62706E023703}">
                      <ahyp:hlinkClr xmlns:ahyp="http://schemas.microsoft.com/office/drawing/2018/hyperlinkcolor" xmlns="" val="tx"/>
                    </a:ext>
                  </a:extLst>
                </a:hlinkClick>
              </a:rPr>
              <a:t>taxonomy</a:t>
            </a:r>
            <a:r>
              <a:rPr lang="en-GB" sz="3200" b="0" i="0">
                <a:effectLst/>
                <a:latin typeface="Times New Roman" panose="02020603050405020304" pitchFamily="18" charset="0"/>
                <a:cs typeface="Times New Roman" panose="02020603050405020304" pitchFamily="18" charset="0"/>
              </a:rPr>
              <a:t>, </a:t>
            </a:r>
            <a:r>
              <a:rPr lang="en-GB" sz="3200" b="0" i="0" strike="noStrike">
                <a:effectLst/>
                <a:latin typeface="Times New Roman" panose="02020603050405020304" pitchFamily="18" charset="0"/>
                <a:cs typeface="Times New Roman" panose="02020603050405020304" pitchFamily="18" charset="0"/>
                <a:hlinkClick r:id="rId5" tooltip="Geology">
                  <a:extLst>
                    <a:ext uri="{A12FA001-AC4F-418D-AE19-62706E023703}">
                      <ahyp:hlinkClr xmlns:ahyp="http://schemas.microsoft.com/office/drawing/2018/hyperlinkcolor" xmlns="" val="tx"/>
                    </a:ext>
                  </a:extLst>
                </a:hlinkClick>
              </a:rPr>
              <a:t>geology</a:t>
            </a:r>
            <a:r>
              <a:rPr lang="en-GB" sz="3200" b="0" i="0">
                <a:effectLst/>
                <a:latin typeface="Times New Roman" panose="02020603050405020304" pitchFamily="18" charset="0"/>
                <a:cs typeface="Times New Roman" panose="02020603050405020304" pitchFamily="18" charset="0"/>
              </a:rPr>
              <a:t>, </a:t>
            </a:r>
            <a:r>
              <a:rPr lang="en-GB" sz="3200" b="0" i="0" strike="noStrike">
                <a:effectLst/>
                <a:latin typeface="Times New Roman" panose="02020603050405020304" pitchFamily="18" charset="0"/>
                <a:cs typeface="Times New Roman" panose="02020603050405020304" pitchFamily="18" charset="0"/>
                <a:hlinkClick r:id="rId6" tooltip="Physical geography">
                  <a:extLst>
                    <a:ext uri="{A12FA001-AC4F-418D-AE19-62706E023703}">
                      <ahyp:hlinkClr xmlns:ahyp="http://schemas.microsoft.com/office/drawing/2018/hyperlinkcolor" xmlns="" val="tx"/>
                    </a:ext>
                  </a:extLst>
                </a:hlinkClick>
              </a:rPr>
              <a:t>physical geography</a:t>
            </a:r>
            <a:r>
              <a:rPr lang="en-GB" sz="3200" b="0" i="0">
                <a:effectLst/>
                <a:latin typeface="Times New Roman" panose="02020603050405020304" pitchFamily="18" charset="0"/>
                <a:cs typeface="Times New Roman" panose="02020603050405020304" pitchFamily="18" charset="0"/>
              </a:rPr>
              <a:t>, </a:t>
            </a:r>
            <a:r>
              <a:rPr lang="en-GB" sz="3200" b="0" i="0" strike="noStrike">
                <a:effectLst/>
                <a:latin typeface="Times New Roman" panose="02020603050405020304" pitchFamily="18" charset="0"/>
                <a:cs typeface="Times New Roman" panose="02020603050405020304" pitchFamily="18" charset="0"/>
                <a:hlinkClick r:id="rId7" tooltip="Palaeontology">
                  <a:extLst>
                    <a:ext uri="{A12FA001-AC4F-418D-AE19-62706E023703}">
                      <ahyp:hlinkClr xmlns:ahyp="http://schemas.microsoft.com/office/drawing/2018/hyperlinkcolor" xmlns="" val="tx"/>
                    </a:ext>
                  </a:extLst>
                </a:hlinkClick>
              </a:rPr>
              <a:t>palaeontology</a:t>
            </a:r>
            <a:r>
              <a:rPr lang="en-GB" sz="3200" b="0" i="0">
                <a:effectLst/>
                <a:latin typeface="Times New Roman" panose="02020603050405020304" pitchFamily="18" charset="0"/>
                <a:cs typeface="Times New Roman" panose="02020603050405020304" pitchFamily="18" charset="0"/>
              </a:rPr>
              <a:t>, and </a:t>
            </a:r>
            <a:r>
              <a:rPr lang="en-GB" sz="3200" b="0" i="0" strike="noStrike">
                <a:effectLst/>
                <a:latin typeface="Times New Roman" panose="02020603050405020304" pitchFamily="18" charset="0"/>
                <a:cs typeface="Times New Roman" panose="02020603050405020304" pitchFamily="18" charset="0"/>
                <a:hlinkClick r:id="rId8" tooltip="Climatology">
                  <a:extLst>
                    <a:ext uri="{A12FA001-AC4F-418D-AE19-62706E023703}">
                      <ahyp:hlinkClr xmlns:ahyp="http://schemas.microsoft.com/office/drawing/2018/hyperlinkcolor" xmlns="" val="tx"/>
                    </a:ext>
                  </a:extLst>
                </a:hlinkClick>
              </a:rPr>
              <a:t>climatology</a:t>
            </a:r>
            <a:r>
              <a:rPr lang="en-GB" sz="3200" b="0" i="0">
                <a:effectLst/>
                <a:latin typeface="Times New Roman" panose="02020603050405020304" pitchFamily="18" charset="0"/>
                <a:cs typeface="Times New Roman" panose="02020603050405020304" pitchFamily="18" charset="0"/>
              </a:rPr>
              <a:t>.</a:t>
            </a:r>
            <a:r>
              <a:rPr lang="en-US" sz="3200" b="0" i="0">
                <a:effectLst/>
                <a:latin typeface="Times New Roman" panose="02020603050405020304" pitchFamily="18" charset="0"/>
                <a:cs typeface="Times New Roman" panose="02020603050405020304" pitchFamily="18" charset="0"/>
              </a:rPr>
              <a:t>So it makes us aware about these branches of study also.</a:t>
            </a:r>
          </a:p>
          <a:p>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4492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AE3CAE6D-637C-E647-BCF0-E5F3337D4F3F}"/>
              </a:ext>
            </a:extLst>
          </p:cNvPr>
          <p:cNvSpPr>
            <a:spLocks noGrp="1"/>
          </p:cNvSpPr>
          <p:nvPr>
            <p:ph idx="1"/>
          </p:nvPr>
        </p:nvSpPr>
        <p:spPr>
          <a:xfrm>
            <a:off x="838200" y="717550"/>
            <a:ext cx="10515600" cy="5459413"/>
          </a:xfrm>
        </p:spPr>
        <p:txBody>
          <a:bodyPr>
            <a:normAutofit/>
          </a:bodyPr>
          <a:lstStyle/>
          <a:p>
            <a:r>
              <a:rPr lang="en-GB" sz="3200" b="0" i="0" dirty="0">
                <a:solidFill>
                  <a:srgbClr val="202122"/>
                </a:solidFill>
                <a:effectLst/>
                <a:latin typeface="Times New Roman" pitchFamily="18" charset="0"/>
                <a:cs typeface="Times New Roman" pitchFamily="18" charset="0"/>
              </a:rPr>
              <a:t> Biogeography is being applied to biodiversity conservation and planning, projecting global environmental changes on species and biomes, projecting the spread of infectious diseases, invasive species, and for supporting planning for the establishment of crops</a:t>
            </a:r>
            <a:r>
              <a:rPr lang="en-GB" sz="3200" b="0" i="0" dirty="0" smtClean="0">
                <a:solidFill>
                  <a:srgbClr val="202122"/>
                </a:solidFill>
                <a:effectLst/>
                <a:latin typeface="Times New Roman" pitchFamily="18" charset="0"/>
                <a:cs typeface="Times New Roman" pitchFamily="18" charset="0"/>
              </a:rPr>
              <a:t>.</a:t>
            </a:r>
          </a:p>
          <a:p>
            <a:r>
              <a:rPr lang="en-US" sz="3200" dirty="0" smtClean="0">
                <a:latin typeface="Times New Roman" pitchFamily="18" charset="0"/>
                <a:cs typeface="Times New Roman" pitchFamily="18" charset="0"/>
              </a:rPr>
              <a:t>It increases both the </a:t>
            </a:r>
            <a:r>
              <a:rPr lang="en-US" sz="3200" dirty="0" smtClean="0">
                <a:latin typeface="Times New Roman" pitchFamily="18" charset="0"/>
                <a:cs typeface="Times New Roman" pitchFamily="18" charset="0"/>
              </a:rPr>
              <a:t>awareness and interests of the </a:t>
            </a:r>
            <a:r>
              <a:rPr lang="en-US" sz="3200" dirty="0" smtClean="0">
                <a:latin typeface="Times New Roman" pitchFamily="18" charset="0"/>
                <a:cs typeface="Times New Roman" pitchFamily="18" charset="0"/>
              </a:rPr>
              <a:t>scientific community and make public aware about </a:t>
            </a:r>
            <a:r>
              <a:rPr lang="en-US" sz="3200" dirty="0" smtClean="0">
                <a:latin typeface="Times New Roman" pitchFamily="18" charset="0"/>
                <a:cs typeface="Times New Roman" pitchFamily="18" charset="0"/>
              </a:rPr>
              <a:t>the contributions </a:t>
            </a:r>
            <a:r>
              <a:rPr lang="en-US" sz="3200" dirty="0" smtClean="0">
                <a:latin typeface="Times New Roman" pitchFamily="18" charset="0"/>
                <a:cs typeface="Times New Roman" pitchFamily="18" charset="0"/>
              </a:rPr>
              <a:t>of biogeography.</a:t>
            </a:r>
          </a:p>
          <a:p>
            <a:r>
              <a:rPr lang="en-US" sz="3200" dirty="0" smtClean="0">
                <a:latin typeface="Times New Roman" pitchFamily="18" charset="0"/>
                <a:cs typeface="Times New Roman" pitchFamily="18" charset="0"/>
              </a:rPr>
              <a:t>It helps in promoting </a:t>
            </a:r>
            <a:r>
              <a:rPr lang="en-US" sz="3200" dirty="0" smtClean="0">
                <a:latin typeface="Times New Roman" pitchFamily="18" charset="0"/>
                <a:cs typeface="Times New Roman" pitchFamily="18" charset="0"/>
              </a:rPr>
              <a:t>the training and education of </a:t>
            </a:r>
            <a:r>
              <a:rPr lang="en-US" sz="3200" dirty="0" err="1" smtClean="0">
                <a:latin typeface="Times New Roman" pitchFamily="18" charset="0"/>
                <a:cs typeface="Times New Roman" pitchFamily="18" charset="0"/>
              </a:rPr>
              <a:t>biogeographers</a:t>
            </a:r>
            <a:r>
              <a:rPr lang="en-US" sz="3200" dirty="0" smtClean="0">
                <a:latin typeface="Times New Roman" pitchFamily="18" charset="0"/>
                <a:cs typeface="Times New Roman" pitchFamily="18" charset="0"/>
              </a:rPr>
              <a:t> so </a:t>
            </a:r>
            <a:r>
              <a:rPr lang="en-US" sz="3200" dirty="0" smtClean="0">
                <a:latin typeface="Times New Roman" pitchFamily="18" charset="0"/>
                <a:cs typeface="Times New Roman" pitchFamily="18" charset="0"/>
              </a:rPr>
              <a:t>that they may develop </a:t>
            </a:r>
            <a:r>
              <a:rPr lang="en-US" sz="3200" dirty="0" smtClean="0">
                <a:latin typeface="Times New Roman" pitchFamily="18" charset="0"/>
                <a:cs typeface="Times New Roman" pitchFamily="18" charset="0"/>
              </a:rPr>
              <a:t>sound strategies </a:t>
            </a:r>
            <a:r>
              <a:rPr lang="en-US" sz="3200" dirty="0" smtClean="0">
                <a:latin typeface="Times New Roman" pitchFamily="18" charset="0"/>
                <a:cs typeface="Times New Roman" pitchFamily="18" charset="0"/>
              </a:rPr>
              <a:t>for studying and conserving the </a:t>
            </a:r>
            <a:r>
              <a:rPr lang="en-US" sz="3200" dirty="0" smtClean="0">
                <a:latin typeface="Times New Roman" pitchFamily="18" charset="0"/>
                <a:cs typeface="Times New Roman" pitchFamily="18" charset="0"/>
              </a:rPr>
              <a:t>world’s biota</a:t>
            </a:r>
            <a:endParaRPr lang="en-GB" sz="3200" b="0" i="0" dirty="0" smtClean="0">
              <a:solidFill>
                <a:srgbClr val="202122"/>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141184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
            <a:ext cx="10744200" cy="5715000"/>
          </a:xfrm>
        </p:spPr>
        <p:txBody>
          <a:bodyPr>
            <a:normAutofit/>
          </a:bodyPr>
          <a:lstStyle/>
          <a:p>
            <a:pPr algn="l">
              <a:buFont typeface="Arial" pitchFamily="34" charset="0"/>
              <a:buChar char="•"/>
            </a:pPr>
            <a:r>
              <a:rPr lang="en-US" sz="3200" dirty="0" smtClean="0">
                <a:latin typeface="Times New Roman" pitchFamily="18" charset="0"/>
                <a:cs typeface="Times New Roman" pitchFamily="18" charset="0"/>
              </a:rPr>
              <a:t>Biogeography has </a:t>
            </a:r>
            <a:r>
              <a:rPr lang="en-US" sz="3200" dirty="0" smtClean="0">
                <a:latin typeface="Times New Roman" pitchFamily="18" charset="0"/>
                <a:cs typeface="Times New Roman" pitchFamily="18" charset="0"/>
              </a:rPr>
              <a:t>become </a:t>
            </a:r>
            <a:r>
              <a:rPr lang="en-US" sz="3200" dirty="0" smtClean="0">
                <a:latin typeface="Times New Roman" pitchFamily="18" charset="0"/>
                <a:cs typeface="Times New Roman" pitchFamily="18" charset="0"/>
              </a:rPr>
              <a:t>an indispensable </a:t>
            </a:r>
            <a:r>
              <a:rPr lang="en-US" sz="3200" dirty="0" smtClean="0">
                <a:latin typeface="Times New Roman" pitchFamily="18" charset="0"/>
                <a:cs typeface="Times New Roman" pitchFamily="18" charset="0"/>
              </a:rPr>
              <a:t>tool for </a:t>
            </a:r>
            <a:r>
              <a:rPr lang="en-US" sz="3200" dirty="0" smtClean="0">
                <a:latin typeface="Times New Roman" pitchFamily="18" charset="0"/>
                <a:cs typeface="Times New Roman" pitchFamily="18" charset="0"/>
              </a:rPr>
              <a:t>many non‐biological areas in </a:t>
            </a:r>
            <a:r>
              <a:rPr lang="en-US" sz="3200" dirty="0" smtClean="0">
                <a:latin typeface="Times New Roman" pitchFamily="18" charset="0"/>
                <a:cs typeface="Times New Roman" pitchFamily="18" charset="0"/>
              </a:rPr>
              <a:t>society, and people need to understand the </a:t>
            </a:r>
            <a:r>
              <a:rPr lang="en-US" sz="3200" dirty="0" smtClean="0">
                <a:latin typeface="Times New Roman" pitchFamily="18" charset="0"/>
                <a:cs typeface="Times New Roman" pitchFamily="18" charset="0"/>
              </a:rPr>
              <a:t>basics of </a:t>
            </a:r>
            <a:r>
              <a:rPr lang="en-US" sz="3200" dirty="0" smtClean="0">
                <a:latin typeface="Times New Roman" pitchFamily="18" charset="0"/>
                <a:cs typeface="Times New Roman" pitchFamily="18" charset="0"/>
              </a:rPr>
              <a:t>it.</a:t>
            </a:r>
            <a:endParaRPr lang="en-US" sz="32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Words>
  <Application>Microsoft Office PowerPoint</Application>
  <PresentationFormat>Custom</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lenovo</cp:lastModifiedBy>
  <cp:revision>6</cp:revision>
  <dcterms:created xsi:type="dcterms:W3CDTF">2021-05-27T18:10:51Z</dcterms:created>
  <dcterms:modified xsi:type="dcterms:W3CDTF">2021-05-29T02:20:37Z</dcterms:modified>
</cp:coreProperties>
</file>