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5" r:id="rId4"/>
    <p:sldId id="256" r:id="rId5"/>
    <p:sldId id="257" r:id="rId6"/>
    <p:sldId id="258" r:id="rId7"/>
    <p:sldId id="259" r:id="rId8"/>
    <p:sldId id="260" r:id="rId9"/>
    <p:sldId id="261"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69A62-7C41-1847-A3AB-624E0D77EAF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3C73D2D-D7F3-0E40-A882-29AE889AEF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F429A57E-00A5-5F44-99A0-4B27794592ED}"/>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A4DED675-57A9-6040-A2A2-1D05BB6848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92087-BC9D-A34A-BB90-A61D2CCC0604}"/>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3007918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98854-43C1-504E-8EF8-50EC4B9DF76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0780A07-25EC-2243-9721-1F1F5F4D2A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D67FA80-00A1-E045-B5F1-12BFC721DB31}"/>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57326910-1CE9-2047-A10C-4BFFEA1A87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F344F-8EAE-5B48-8B33-7E1AE60F30B1}"/>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3468312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92B29C6-D284-CC4E-8285-398CA1A3F10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49C1CBA-BF8A-5A4B-8FBA-4DDA1795E5B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D56A296-C02B-E64D-A349-C107FFC28220}"/>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346AB147-431D-3B4F-8559-F7C5B40FE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4F7371-EEE2-E04D-BCB5-9B76620DA539}"/>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905145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D928A-51F5-4A4A-A631-9E0FE1A04D9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0721C84-0774-124D-8CE4-008406D45CE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C7A330-7044-E94B-B7E5-061F62C65B10}"/>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F7EDCDFB-AF24-C745-9D93-6EAA93FCA1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CDC8CC-2797-AB47-986A-0B217407F3A2}"/>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3638938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604AD-507F-8240-AD20-6891BD2B9F9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3DAA338-9D92-D447-993A-FC728C25B9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74BF927-EAC8-4D46-89DE-55811449A23D}"/>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B040E1F8-975F-7C42-854A-CC740E6B42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05946-F987-B64D-BE49-74AF1E387CCB}"/>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2613413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74F10-A367-6845-A9C9-8737FD6AB9E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B9DDEFD-B72B-F543-8D16-03DB6B39497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F5910DCC-B5C9-D34B-8878-A261B4C31D7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DA029F9-37BD-554B-B526-66BCEB4C0D1C}"/>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6" name="Footer Placeholder 5">
            <a:extLst>
              <a:ext uri="{FF2B5EF4-FFF2-40B4-BE49-F238E27FC236}">
                <a16:creationId xmlns:a16="http://schemas.microsoft.com/office/drawing/2014/main" id="{238EADB0-07AD-ED4E-9976-556023DC89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FF654D-10E1-E14F-87E5-830A7AC99FD8}"/>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990110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5B90F-7331-444B-BB9B-98DE63642AA7}"/>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B69D67E-E730-4149-AB6B-272D684976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16949FF-E3DD-EB4D-99C4-D7348857194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ED99A79-3023-D54C-88BD-CEB1659EDC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AE69B30-BF87-5F44-82D1-B3488F1BF41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5D17BBF-F823-0347-B594-8DECE3D2F38E}"/>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8" name="Footer Placeholder 7">
            <a:extLst>
              <a:ext uri="{FF2B5EF4-FFF2-40B4-BE49-F238E27FC236}">
                <a16:creationId xmlns:a16="http://schemas.microsoft.com/office/drawing/2014/main" id="{31547C99-E5B5-AB4A-85D4-87D62037CF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CC53E3-A233-A446-992C-4283A229B26B}"/>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237072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E7FF9-24D7-134A-9C14-446A006442A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6330071-DCC8-C245-A4EC-1141AE013D19}"/>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4" name="Footer Placeholder 3">
            <a:extLst>
              <a:ext uri="{FF2B5EF4-FFF2-40B4-BE49-F238E27FC236}">
                <a16:creationId xmlns:a16="http://schemas.microsoft.com/office/drawing/2014/main" id="{5F71F581-4D90-FD4A-961A-8CC4E2BD93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E94134-47A7-E342-90C0-25AD66F4C580}"/>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310207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C24F1B-D61B-9948-B768-5CCE843B569D}"/>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3" name="Footer Placeholder 2">
            <a:extLst>
              <a:ext uri="{FF2B5EF4-FFF2-40B4-BE49-F238E27FC236}">
                <a16:creationId xmlns:a16="http://schemas.microsoft.com/office/drawing/2014/main" id="{7CC15BE5-04CC-D844-83B3-45A49D2C31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EC83A4-95D7-A947-83DC-4828831B349A}"/>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142589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8B8C7-8A4D-CB44-A3C9-DA825CDEF13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8BDC65A-CF0B-854F-BD76-8F6E6C7BCA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329AB5C-0EB9-B74F-A917-7DCB415E2B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BD04587-F5FB-D94F-9C83-E77267C30F5C}"/>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6" name="Footer Placeholder 5">
            <a:extLst>
              <a:ext uri="{FF2B5EF4-FFF2-40B4-BE49-F238E27FC236}">
                <a16:creationId xmlns:a16="http://schemas.microsoft.com/office/drawing/2014/main" id="{916CF239-7986-DB4F-B005-F22C761BC7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32F3A5-DCBF-8140-A7F2-5F46DF96FB99}"/>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714387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2D8D2-37D6-C341-A967-2CD7218537C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A9279A54-EBA0-9C44-B6A3-130D95233D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3882E8-1AB8-F94E-A114-A33C0D5CB3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A65C31-DFB1-CE4E-AE43-DF467C6E6562}"/>
              </a:ext>
            </a:extLst>
          </p:cNvPr>
          <p:cNvSpPr>
            <a:spLocks noGrp="1"/>
          </p:cNvSpPr>
          <p:nvPr>
            <p:ph type="dt" sz="half" idx="10"/>
          </p:nvPr>
        </p:nvSpPr>
        <p:spPr/>
        <p:txBody>
          <a:bodyPr/>
          <a:lstStyle/>
          <a:p>
            <a:fld id="{FB3CBA90-F997-404B-8ABB-7BF1060C93D1}" type="datetimeFigureOut">
              <a:rPr lang="en-US" smtClean="0"/>
              <a:t>5/26/2021</a:t>
            </a:fld>
            <a:endParaRPr lang="en-US"/>
          </a:p>
        </p:txBody>
      </p:sp>
      <p:sp>
        <p:nvSpPr>
          <p:cNvPr id="6" name="Footer Placeholder 5">
            <a:extLst>
              <a:ext uri="{FF2B5EF4-FFF2-40B4-BE49-F238E27FC236}">
                <a16:creationId xmlns:a16="http://schemas.microsoft.com/office/drawing/2014/main" id="{7DA77FCF-3E34-A842-A921-BB613DF645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ED9F97-E3ED-204C-B2F4-C6FEF0222715}"/>
              </a:ext>
            </a:extLst>
          </p:cNvPr>
          <p:cNvSpPr>
            <a:spLocks noGrp="1"/>
          </p:cNvSpPr>
          <p:nvPr>
            <p:ph type="sldNum" sz="quarter" idx="12"/>
          </p:nvPr>
        </p:nvSpPr>
        <p:spPr/>
        <p:txBody>
          <a:bodyPr/>
          <a:lstStyle/>
          <a:p>
            <a:fld id="{EBCE3565-7B45-0945-81AD-457FB1D29CBC}" type="slidenum">
              <a:rPr lang="en-US" smtClean="0"/>
              <a:t>‹#›</a:t>
            </a:fld>
            <a:endParaRPr lang="en-US"/>
          </a:p>
        </p:txBody>
      </p:sp>
    </p:spTree>
    <p:extLst>
      <p:ext uri="{BB962C8B-B14F-4D97-AF65-F5344CB8AC3E}">
        <p14:creationId xmlns:p14="http://schemas.microsoft.com/office/powerpoint/2010/main" val="759993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C483D7-9AF7-334D-8C0C-9A11BD1E2B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246A84A-C192-CE4F-BC56-C7D404900B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6B02F8A-7121-7D48-8746-720833A138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3CBA90-F997-404B-8ABB-7BF1060C93D1}" type="datetimeFigureOut">
              <a:rPr lang="en-US" smtClean="0"/>
              <a:t>5/26/2021</a:t>
            </a:fld>
            <a:endParaRPr lang="en-US"/>
          </a:p>
        </p:txBody>
      </p:sp>
      <p:sp>
        <p:nvSpPr>
          <p:cNvPr id="5" name="Footer Placeholder 4">
            <a:extLst>
              <a:ext uri="{FF2B5EF4-FFF2-40B4-BE49-F238E27FC236}">
                <a16:creationId xmlns:a16="http://schemas.microsoft.com/office/drawing/2014/main" id="{2ED5926F-158D-C048-BCB1-EBDDBF6ACD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D7595B-7F40-5344-8B73-A05D8B2783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CE3565-7B45-0945-81AD-457FB1D29CBC}" type="slidenum">
              <a:rPr lang="en-US" smtClean="0"/>
              <a:t>‹#›</a:t>
            </a:fld>
            <a:endParaRPr lang="en-US"/>
          </a:p>
        </p:txBody>
      </p:sp>
    </p:spTree>
    <p:extLst>
      <p:ext uri="{BB962C8B-B14F-4D97-AF65-F5344CB8AC3E}">
        <p14:creationId xmlns:p14="http://schemas.microsoft.com/office/powerpoint/2010/main" val="2249674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CCF0A1E-5797-BB4B-956E-84B5CAA03F7A}"/>
              </a:ext>
            </a:extLst>
          </p:cNvPr>
          <p:cNvSpPr>
            <a:spLocks noGrp="1"/>
          </p:cNvSpPr>
          <p:nvPr>
            <p:ph idx="1"/>
          </p:nvPr>
        </p:nvSpPr>
        <p:spPr>
          <a:xfrm>
            <a:off x="838200" y="557213"/>
            <a:ext cx="10515600" cy="5619750"/>
          </a:xfrm>
        </p:spPr>
        <p:txBody>
          <a:bodyPr/>
          <a:lstStyle/>
          <a:p>
            <a:pPr marL="0" indent="0" algn="ctr">
              <a:buNone/>
            </a:pPr>
            <a:endParaRPr lang="en-US" b="1"/>
          </a:p>
          <a:p>
            <a:pPr marL="0" indent="0" algn="ctr">
              <a:buNone/>
            </a:pPr>
            <a:endParaRPr lang="en-US" b="1"/>
          </a:p>
          <a:p>
            <a:pPr marL="0" indent="0" algn="ctr">
              <a:buNone/>
            </a:pPr>
            <a:endParaRPr lang="en-US" sz="3600" b="1">
              <a:latin typeface="Times New Roman" panose="02020603050405020304" pitchFamily="18" charset="0"/>
              <a:cs typeface="Times New Roman" panose="02020603050405020304" pitchFamily="18" charset="0"/>
            </a:endParaRPr>
          </a:p>
          <a:p>
            <a:pPr marL="0" indent="0" algn="ctr">
              <a:buNone/>
            </a:pPr>
            <a:r>
              <a:rPr lang="en-US" sz="3600" b="1">
                <a:latin typeface="Times New Roman" panose="02020603050405020304" pitchFamily="18" charset="0"/>
                <a:cs typeface="Times New Roman" panose="02020603050405020304" pitchFamily="18" charset="0"/>
              </a:rPr>
              <a:t>B.A 2</a:t>
            </a:r>
            <a:r>
              <a:rPr lang="en-US" sz="3600" b="1" baseline="30000">
                <a:latin typeface="Times New Roman" panose="02020603050405020304" pitchFamily="18" charset="0"/>
                <a:cs typeface="Times New Roman" panose="02020603050405020304" pitchFamily="18" charset="0"/>
              </a:rPr>
              <a:t>nd</a:t>
            </a:r>
            <a:r>
              <a:rPr lang="en-US" sz="3600" b="1">
                <a:latin typeface="Times New Roman" panose="02020603050405020304" pitchFamily="18" charset="0"/>
                <a:cs typeface="Times New Roman" panose="02020603050405020304" pitchFamily="18" charset="0"/>
              </a:rPr>
              <a:t> SEMESTER</a:t>
            </a:r>
          </a:p>
          <a:p>
            <a:pPr marL="0" indent="0" algn="ctr">
              <a:buNone/>
            </a:pPr>
            <a:r>
              <a:rPr lang="en-US" sz="3600" b="1">
                <a:latin typeface="Times New Roman" panose="02020603050405020304" pitchFamily="18" charset="0"/>
                <a:cs typeface="Times New Roman" panose="02020603050405020304" pitchFamily="18" charset="0"/>
              </a:rPr>
              <a:t>PAPER-2026</a:t>
            </a:r>
          </a:p>
          <a:p>
            <a:pPr marL="0" indent="0" algn="ctr">
              <a:buNone/>
            </a:pPr>
            <a:r>
              <a:rPr lang="en-US" sz="3600" b="1">
                <a:latin typeface="Times New Roman" panose="02020603050405020304" pitchFamily="18" charset="0"/>
                <a:cs typeface="Times New Roman" panose="02020603050405020304" pitchFamily="18" charset="0"/>
              </a:rPr>
              <a:t>CLIMATOLOGY AND BIOGEOGRAPHY</a:t>
            </a:r>
          </a:p>
        </p:txBody>
      </p:sp>
    </p:spTree>
    <p:extLst>
      <p:ext uri="{BB962C8B-B14F-4D97-AF65-F5344CB8AC3E}">
        <p14:creationId xmlns:p14="http://schemas.microsoft.com/office/powerpoint/2010/main" val="768131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DE074A-A957-0443-AD87-6855342B24D3}"/>
              </a:ext>
            </a:extLst>
          </p:cNvPr>
          <p:cNvSpPr>
            <a:spLocks noGrp="1"/>
          </p:cNvSpPr>
          <p:nvPr>
            <p:ph idx="1"/>
          </p:nvPr>
        </p:nvSpPr>
        <p:spPr>
          <a:xfrm>
            <a:off x="838200" y="816429"/>
            <a:ext cx="10515600" cy="5360534"/>
          </a:xfrm>
        </p:spPr>
        <p:txBody>
          <a:bodyPr>
            <a:normAutofit/>
          </a:bodyPr>
          <a:lstStyle/>
          <a:p>
            <a:pPr marL="0" indent="0">
              <a:buNone/>
            </a:pPr>
            <a:r>
              <a:rPr lang="en-US" sz="1200" b="1">
                <a:latin typeface="Times New Roman" panose="02020603050405020304" pitchFamily="18" charset="0"/>
                <a:cs typeface="Times New Roman" panose="02020603050405020304" pitchFamily="18" charset="0"/>
              </a:rPr>
              <a:t>Bibliography</a:t>
            </a:r>
          </a:p>
          <a:p>
            <a:r>
              <a:rPr lang="en-US" sz="1200">
                <a:latin typeface="Times New Roman" panose="02020603050405020304" pitchFamily="18" charset="0"/>
                <a:cs typeface="Times New Roman" panose="02020603050405020304" pitchFamily="18" charset="0"/>
              </a:rPr>
              <a:t>Biogeography-Savindra Singh</a:t>
            </a:r>
          </a:p>
          <a:p>
            <a:pPr marL="0" indent="0">
              <a:buNone/>
            </a:pPr>
            <a:r>
              <a:rPr lang="en-US" sz="1200">
                <a:latin typeface="Times New Roman" panose="02020603050405020304" pitchFamily="18" charset="0"/>
                <a:cs typeface="Times New Roman" panose="02020603050405020304" pitchFamily="18" charset="0"/>
              </a:rPr>
              <a:t>-Unacademy</a:t>
            </a:r>
          </a:p>
          <a:p>
            <a:pPr marL="0" indent="0">
              <a:buNone/>
            </a:pPr>
            <a:r>
              <a:rPr lang="en-US" sz="1200">
                <a:latin typeface="Times New Roman" panose="02020603050405020304" pitchFamily="18" charset="0"/>
                <a:cs typeface="Times New Roman" panose="02020603050405020304" pitchFamily="18" charset="0"/>
              </a:rPr>
              <a:t>-jotscroll.com</a:t>
            </a:r>
          </a:p>
          <a:p>
            <a:pPr marL="0" indent="0">
              <a:buNone/>
            </a:pPr>
            <a:r>
              <a:rPr lang="en-US" sz="1200">
                <a:latin typeface="Times New Roman" panose="02020603050405020304" pitchFamily="18" charset="0"/>
                <a:cs typeface="Times New Roman" panose="02020603050405020304" pitchFamily="18" charset="0"/>
              </a:rPr>
              <a:t>-brainly.in</a:t>
            </a:r>
          </a:p>
        </p:txBody>
      </p:sp>
    </p:spTree>
    <p:extLst>
      <p:ext uri="{BB962C8B-B14F-4D97-AF65-F5344CB8AC3E}">
        <p14:creationId xmlns:p14="http://schemas.microsoft.com/office/powerpoint/2010/main" val="3620732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38994" y="285997"/>
            <a:ext cx="7953993" cy="6294911"/>
          </a:xfrm>
        </p:spPr>
        <p:txBody>
          <a:bodyPr>
            <a:normAutofit/>
          </a:bodyPr>
          <a:lstStyle/>
          <a:p>
            <a:r>
              <a:rPr lang="en-US" sz="3200" b="1" dirty="0">
                <a:solidFill>
                  <a:schemeClr val="tx1"/>
                </a:solidFill>
                <a:latin typeface="Times New Roman" panose="02020603050405020304" pitchFamily="18" charset="0"/>
                <a:cs typeface="Times New Roman" panose="02020603050405020304" pitchFamily="18" charset="0"/>
              </a:rPr>
              <a:t>GROUP B-BIOGEOGRAPHY</a:t>
            </a:r>
          </a:p>
          <a:p>
            <a:pPr algn="l"/>
            <a:r>
              <a:rPr lang="en-US" sz="3200" b="1" u="sng" dirty="0">
                <a:solidFill>
                  <a:schemeClr val="tx1"/>
                </a:solidFill>
                <a:latin typeface="Times New Roman" panose="02020603050405020304" pitchFamily="18" charset="0"/>
                <a:cs typeface="Times New Roman" panose="02020603050405020304" pitchFamily="18" charset="0"/>
              </a:rPr>
              <a:t>1.MEANING AND SCOPE OF BIOGEOGRAPHY</a:t>
            </a:r>
          </a:p>
          <a:p>
            <a:pPr algn="l">
              <a:buFont typeface="Arial" pitchFamily="34" charset="0"/>
              <a:buChar char="•"/>
            </a:pPr>
            <a:r>
              <a:rPr lang="en-US" sz="3200" dirty="0">
                <a:solidFill>
                  <a:schemeClr val="tx1"/>
                </a:solidFill>
                <a:latin typeface="Times New Roman" pitchFamily="18" charset="0"/>
                <a:cs typeface="Times New Roman" pitchFamily="18" charset="0"/>
              </a:rPr>
              <a:t>Basically biogeography is concerned with the study of biosphere. </a:t>
            </a:r>
          </a:p>
          <a:p>
            <a:pPr algn="l">
              <a:buFont typeface="Arial" pitchFamily="34" charset="0"/>
              <a:buChar char="•"/>
            </a:pPr>
            <a:r>
              <a:rPr lang="en-US" sz="3200" dirty="0">
                <a:solidFill>
                  <a:schemeClr val="tx1"/>
                </a:solidFill>
                <a:latin typeface="Times New Roman" pitchFamily="18" charset="0"/>
                <a:cs typeface="Times New Roman" pitchFamily="18" charset="0"/>
              </a:rPr>
              <a:t> More specific and traditional definition of biogeography states that it is concerned with the description and explanation of patterns of distribution of plant and animal life and with understanding of changes in distribution that have taken over the past and how it is taking place today. </a:t>
            </a:r>
          </a:p>
        </p:txBody>
      </p:sp>
    </p:spTree>
    <p:extLst>
      <p:ext uri="{BB962C8B-B14F-4D97-AF65-F5344CB8AC3E}">
        <p14:creationId xmlns:p14="http://schemas.microsoft.com/office/powerpoint/2010/main" val="3096641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1881" y="459674"/>
            <a:ext cx="8436431" cy="5938652"/>
          </a:xfrm>
        </p:spPr>
        <p:txBody>
          <a:bodyPr>
            <a:noAutofit/>
          </a:bodyPr>
          <a:lstStyle/>
          <a:p>
            <a:r>
              <a:rPr lang="en-US" sz="3200" dirty="0">
                <a:latin typeface="Times New Roman" pitchFamily="18" charset="0"/>
                <a:cs typeface="Times New Roman" pitchFamily="18" charset="0"/>
              </a:rPr>
              <a:t>Biogeography is the study of the geographical distribution of living and fossil plants and animals as a result of ecological and evolutionary processes</a:t>
            </a:r>
          </a:p>
          <a:p>
            <a:r>
              <a:rPr lang="en-US" sz="3200" dirty="0">
                <a:latin typeface="Times New Roman" pitchFamily="18" charset="0"/>
                <a:cs typeface="Times New Roman" pitchFamily="18" charset="0"/>
              </a:rPr>
              <a:t>Biogeography analyzes organism-environment relations through change over space and time, and often includes human-biota interactions</a:t>
            </a:r>
          </a:p>
          <a:p>
            <a:endParaRPr lang="en-US" sz="3200" dirty="0">
              <a:latin typeface="Times New Roman" pitchFamily="18" charset="0"/>
              <a:cs typeface="Times New Roman" pitchFamily="18" charset="0"/>
            </a:endParaRPr>
          </a:p>
          <a:p>
            <a:pPr>
              <a:buNone/>
            </a:pPr>
            <a:r>
              <a:rPr lang="en-US" sz="3200" dirty="0">
                <a:latin typeface="Times New Roman" pitchFamily="18" charset="0"/>
                <a:cs typeface="Times New Roman" pitchFamily="18" charset="0"/>
              </a:rPr>
              <a:t>Some questions asked in biogeography are:</a:t>
            </a:r>
          </a:p>
          <a:p>
            <a:pPr>
              <a:buNone/>
            </a:pPr>
            <a:r>
              <a:rPr lang="en-US" sz="3200" dirty="0">
                <a:latin typeface="Times New Roman" pitchFamily="18" charset="0"/>
                <a:cs typeface="Times New Roman" pitchFamily="18" charset="0"/>
              </a:rPr>
              <a:t>- Why is a species present in a given area?</a:t>
            </a:r>
          </a:p>
          <a:p>
            <a:pPr>
              <a:buNone/>
            </a:pPr>
            <a:r>
              <a:rPr lang="en-US" sz="3200" dirty="0">
                <a:latin typeface="Times New Roman" pitchFamily="18" charset="0"/>
                <a:cs typeface="Times New Roman" pitchFamily="18" charset="0"/>
              </a:rPr>
              <a:t>- If a species is not present, then why is it missing from the area?</a:t>
            </a:r>
          </a:p>
          <a:p>
            <a:pPr>
              <a:buNone/>
            </a:pP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482326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1407781-1ED3-F249-BB20-A4F67B8CE8EA}"/>
              </a:ext>
            </a:extLst>
          </p:cNvPr>
          <p:cNvSpPr>
            <a:spLocks noGrp="1"/>
          </p:cNvSpPr>
          <p:nvPr>
            <p:ph type="subTitle" idx="1"/>
          </p:nvPr>
        </p:nvSpPr>
        <p:spPr>
          <a:xfrm>
            <a:off x="544286" y="581395"/>
            <a:ext cx="11256818" cy="5950033"/>
          </a:xfrm>
        </p:spPr>
        <p:txBody>
          <a:bodyPr/>
          <a:lstStyle/>
          <a:p>
            <a:pPr algn="l"/>
            <a:r>
              <a:rPr lang="en-US" sz="3200">
                <a:latin typeface="Times New Roman" panose="02020603050405020304" pitchFamily="18" charset="0"/>
                <a:cs typeface="Times New Roman" panose="02020603050405020304" pitchFamily="18" charset="0"/>
              </a:rPr>
              <a:t>-What are human activities which are affecting the distribution of different organisms</a:t>
            </a:r>
          </a:p>
          <a:p>
            <a:pPr algn="l"/>
            <a:endParaRPr lang="en-US" sz="3200">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n-GB" sz="3200" b="1" i="0">
                <a:solidFill>
                  <a:srgbClr val="2E2E2E"/>
                </a:solidFill>
                <a:effectLst/>
                <a:latin typeface="Times New Roman" panose="02020603050405020304" pitchFamily="18" charset="0"/>
                <a:cs typeface="Times New Roman" panose="02020603050405020304" pitchFamily="18" charset="0"/>
              </a:rPr>
              <a:t>According to Browne, </a:t>
            </a:r>
            <a:r>
              <a:rPr lang="en-GB" sz="3200" b="0" i="0">
                <a:solidFill>
                  <a:srgbClr val="2E2E2E"/>
                </a:solidFill>
                <a:effectLst/>
                <a:latin typeface="Times New Roman" panose="02020603050405020304" pitchFamily="18" charset="0"/>
                <a:cs typeface="Times New Roman" panose="02020603050405020304" pitchFamily="18" charset="0"/>
              </a:rPr>
              <a:t>“Biogeography as the branch of physical geography; geography of organic life, the study of spatial distribution of animate nature, including both plants and animals and the processes that produce variations in the patterns of distribution</a:t>
            </a:r>
            <a:endParaRPr lang="en-US" sz="3200" b="0" i="0">
              <a:solidFill>
                <a:srgbClr val="2E2E2E"/>
              </a:solidFill>
              <a:effectLst/>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n-GB" sz="3200" b="0" i="0">
                <a:solidFill>
                  <a:srgbClr val="2E2E2E"/>
                </a:solidFill>
                <a:effectLst/>
                <a:latin typeface="Times New Roman" panose="02020603050405020304" pitchFamily="18" charset="0"/>
                <a:cs typeface="Times New Roman" panose="02020603050405020304" pitchFamily="18" charset="0"/>
              </a:rPr>
              <a:t> In other words the study of biosphere is called biogeography, which includes the consideration of physical environment, soil, animals and plants</a:t>
            </a:r>
            <a:r>
              <a:rPr lang="en-GB" b="0" i="0">
                <a:solidFill>
                  <a:srgbClr val="2E2E2E"/>
                </a:solidFill>
                <a:effectLst/>
                <a:latin typeface="Roboto" panose="02000000000000000000" pitchFamily="2" charset="0"/>
              </a:rPr>
              <a:t>.</a:t>
            </a:r>
            <a:endParaRPr lang="en-US"/>
          </a:p>
        </p:txBody>
      </p:sp>
    </p:spTree>
    <p:extLst>
      <p:ext uri="{BB962C8B-B14F-4D97-AF65-F5344CB8AC3E}">
        <p14:creationId xmlns:p14="http://schemas.microsoft.com/office/powerpoint/2010/main" val="43746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49BD47-7DEF-4246-B176-3664A4CFD972}"/>
              </a:ext>
            </a:extLst>
          </p:cNvPr>
          <p:cNvSpPr>
            <a:spLocks noGrp="1"/>
          </p:cNvSpPr>
          <p:nvPr>
            <p:ph idx="1"/>
          </p:nvPr>
        </p:nvSpPr>
        <p:spPr>
          <a:xfrm>
            <a:off x="531916" y="395844"/>
            <a:ext cx="11269188" cy="5781119"/>
          </a:xfrm>
        </p:spPr>
        <p:txBody>
          <a:bodyPr>
            <a:normAutofit lnSpcReduction="10000"/>
          </a:bodyPr>
          <a:lstStyle/>
          <a:p>
            <a:pPr marL="0" indent="0">
              <a:buNone/>
            </a:pPr>
            <a:r>
              <a:rPr lang="en-US" sz="3200" b="1" u="sng">
                <a:latin typeface="Times New Roman" panose="02020603050405020304" pitchFamily="18" charset="0"/>
                <a:cs typeface="Times New Roman" panose="02020603050405020304" pitchFamily="18" charset="0"/>
              </a:rPr>
              <a:t>Scope of biogeography</a:t>
            </a:r>
          </a:p>
          <a:p>
            <a:r>
              <a:rPr lang="en-US" sz="3200">
                <a:solidFill>
                  <a:srgbClr val="2E2E2E"/>
                </a:solidFill>
                <a:latin typeface="Times New Roman" panose="02020603050405020304" pitchFamily="18" charset="0"/>
                <a:cs typeface="Times New Roman" panose="02020603050405020304" pitchFamily="18" charset="0"/>
              </a:rPr>
              <a:t>T</a:t>
            </a:r>
            <a:r>
              <a:rPr lang="en-GB" sz="3200" b="0" i="0">
                <a:solidFill>
                  <a:srgbClr val="2E2E2E"/>
                </a:solidFill>
                <a:effectLst/>
                <a:latin typeface="Times New Roman" panose="02020603050405020304" pitchFamily="18" charset="0"/>
                <a:cs typeface="Times New Roman" panose="02020603050405020304" pitchFamily="18" charset="0"/>
              </a:rPr>
              <a:t>he primary subject matter of biogeography comprises the analysis and interpretation of different aspects of living organisms including plants and animals of the biospheric ecosystem</a:t>
            </a:r>
            <a:r>
              <a:rPr lang="en-US" sz="3200" b="0" i="0">
                <a:solidFill>
                  <a:srgbClr val="2E2E2E"/>
                </a:solidFill>
                <a:effectLst/>
                <a:latin typeface="Times New Roman" panose="02020603050405020304" pitchFamily="18" charset="0"/>
                <a:cs typeface="Times New Roman" panose="02020603050405020304" pitchFamily="18" charset="0"/>
              </a:rPr>
              <a:t>.</a:t>
            </a:r>
          </a:p>
          <a:p>
            <a:r>
              <a:rPr lang="en-US" sz="3200" b="0" i="0">
                <a:solidFill>
                  <a:srgbClr val="2E2E2E"/>
                </a:solidFill>
                <a:effectLst/>
                <a:latin typeface="Times New Roman" panose="02020603050405020304" pitchFamily="18" charset="0"/>
                <a:cs typeface="Times New Roman" panose="02020603050405020304" pitchFamily="18" charset="0"/>
              </a:rPr>
              <a:t>The scope of biogeography is divided into some divisions which are as follows</a:t>
            </a:r>
          </a:p>
          <a:p>
            <a:pPr marL="0" indent="0">
              <a:buNone/>
            </a:pPr>
            <a:r>
              <a:rPr lang="en-US" sz="3200" b="1" i="0">
                <a:effectLst/>
                <a:latin typeface="Times New Roman" panose="02020603050405020304" pitchFamily="18" charset="0"/>
                <a:cs typeface="Times New Roman" panose="02020603050405020304" pitchFamily="18" charset="0"/>
              </a:rPr>
              <a:t>O</a:t>
            </a:r>
            <a:r>
              <a:rPr lang="en-GB" sz="3200" b="1" i="0">
                <a:effectLst/>
                <a:latin typeface="Times New Roman" panose="02020603050405020304" pitchFamily="18" charset="0"/>
                <a:cs typeface="Times New Roman" panose="02020603050405020304" pitchFamily="18" charset="0"/>
              </a:rPr>
              <a:t>n the basis on plant and animal</a:t>
            </a:r>
            <a:r>
              <a:rPr lang="en-GB" sz="3200" b="0" i="0">
                <a:effectLst/>
                <a:latin typeface="Times New Roman" panose="02020603050405020304" pitchFamily="18" charset="0"/>
                <a:cs typeface="Times New Roman" panose="02020603050405020304" pitchFamily="18" charset="0"/>
              </a:rPr>
              <a:t>,</a:t>
            </a:r>
            <a:r>
              <a:rPr lang="en-GB" sz="3200" b="0" i="0">
                <a:solidFill>
                  <a:srgbClr val="2E2E2E"/>
                </a:solidFill>
                <a:effectLst/>
                <a:latin typeface="Times New Roman" panose="02020603050405020304" pitchFamily="18" charset="0"/>
                <a:cs typeface="Times New Roman" panose="02020603050405020304" pitchFamily="18" charset="0"/>
              </a:rPr>
              <a:t> biogeography is divided into three basic branches and these three also divided in sub-discipline. They are given below :</a:t>
            </a:r>
            <a:endParaRPr lang="en-US" sz="3200" b="0" i="0">
              <a:solidFill>
                <a:srgbClr val="2E2E2E"/>
              </a:solidFill>
              <a:effectLst/>
              <a:latin typeface="Times New Roman" panose="02020603050405020304" pitchFamily="18" charset="0"/>
              <a:cs typeface="Times New Roman" panose="02020603050405020304" pitchFamily="18" charset="0"/>
            </a:endParaRPr>
          </a:p>
          <a:p>
            <a:r>
              <a:rPr lang="en-GB" sz="3200" b="0" i="0">
                <a:solidFill>
                  <a:srgbClr val="2E2E2E"/>
                </a:solidFill>
                <a:effectLst/>
                <a:latin typeface="Times New Roman" panose="02020603050405020304" pitchFamily="18" charset="0"/>
                <a:cs typeface="Times New Roman" panose="02020603050405020304" pitchFamily="18" charset="0"/>
              </a:rPr>
              <a:t>1. Plant Biogeography or Phytogeography</a:t>
            </a:r>
          </a:p>
          <a:p>
            <a:r>
              <a:rPr lang="en-GB" sz="3200" b="0" i="0">
                <a:solidFill>
                  <a:srgbClr val="2E2E2E"/>
                </a:solidFill>
                <a:effectLst/>
                <a:latin typeface="Times New Roman" panose="02020603050405020304" pitchFamily="18" charset="0"/>
                <a:cs typeface="Times New Roman" panose="02020603050405020304" pitchFamily="18" charset="0"/>
              </a:rPr>
              <a:t>2. Zoogeography or Animal Geography</a:t>
            </a:r>
          </a:p>
          <a:p>
            <a:r>
              <a:rPr lang="en-GB" sz="3200" b="0" i="0">
                <a:solidFill>
                  <a:srgbClr val="2E2E2E"/>
                </a:solidFill>
                <a:effectLst/>
                <a:latin typeface="Times New Roman" panose="02020603050405020304" pitchFamily="18" charset="0"/>
                <a:cs typeface="Times New Roman" panose="02020603050405020304" pitchFamily="18" charset="0"/>
              </a:rPr>
              <a:t>3. Pedology or Soil Geography</a:t>
            </a:r>
          </a:p>
          <a:p>
            <a:pPr marL="0" indent="0">
              <a:buNone/>
            </a:pPr>
            <a:endParaRPr lang="en-US"/>
          </a:p>
        </p:txBody>
      </p:sp>
    </p:spTree>
    <p:extLst>
      <p:ext uri="{BB962C8B-B14F-4D97-AF65-F5344CB8AC3E}">
        <p14:creationId xmlns:p14="http://schemas.microsoft.com/office/powerpoint/2010/main" val="1589451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77EE4-415A-2B44-93FF-D4F33550F73D}"/>
              </a:ext>
            </a:extLst>
          </p:cNvPr>
          <p:cNvSpPr>
            <a:spLocks noGrp="1"/>
          </p:cNvSpPr>
          <p:nvPr>
            <p:ph idx="1"/>
          </p:nvPr>
        </p:nvSpPr>
        <p:spPr>
          <a:xfrm>
            <a:off x="408214" y="667987"/>
            <a:ext cx="11615552" cy="5508976"/>
          </a:xfrm>
        </p:spPr>
        <p:txBody>
          <a:bodyPr>
            <a:normAutofit lnSpcReduction="10000"/>
          </a:bodyPr>
          <a:lstStyle/>
          <a:p>
            <a:pPr marL="0" indent="0">
              <a:buNone/>
            </a:pPr>
            <a:r>
              <a:rPr lang="en-GB" b="1" i="0">
                <a:solidFill>
                  <a:srgbClr val="2E2E2E"/>
                </a:solidFill>
                <a:effectLst/>
                <a:latin typeface="Roboto" panose="02000000000000000000" pitchFamily="2" charset="0"/>
              </a:rPr>
              <a:t>1</a:t>
            </a:r>
            <a:r>
              <a:rPr lang="en-GB" sz="3200" b="1" i="0">
                <a:solidFill>
                  <a:srgbClr val="2E2E2E"/>
                </a:solidFill>
                <a:effectLst/>
                <a:latin typeface="Times New Roman" panose="02020603050405020304" pitchFamily="18" charset="0"/>
                <a:cs typeface="Times New Roman" panose="02020603050405020304" pitchFamily="18" charset="0"/>
              </a:rPr>
              <a:t>. Plant Biogeography or Phytogeography  :</a:t>
            </a:r>
          </a:p>
          <a:p>
            <a:r>
              <a:rPr lang="en-US" sz="3200">
                <a:solidFill>
                  <a:srgbClr val="2E2E2E"/>
                </a:solidFill>
                <a:latin typeface="Times New Roman" panose="02020603050405020304" pitchFamily="18" charset="0"/>
                <a:cs typeface="Times New Roman" panose="02020603050405020304" pitchFamily="18" charset="0"/>
              </a:rPr>
              <a:t>It studies about</a:t>
            </a:r>
            <a:r>
              <a:rPr lang="en-GB" sz="3200" b="0" i="0">
                <a:solidFill>
                  <a:srgbClr val="2E2E2E"/>
                </a:solidFill>
                <a:effectLst/>
                <a:latin typeface="Times New Roman" panose="02020603050405020304" pitchFamily="18" charset="0"/>
                <a:cs typeface="Times New Roman" panose="02020603050405020304" pitchFamily="18" charset="0"/>
              </a:rPr>
              <a:t> </a:t>
            </a:r>
            <a:r>
              <a:rPr lang="en-US" sz="3200" b="0" i="0">
                <a:solidFill>
                  <a:srgbClr val="2E2E2E"/>
                </a:solidFill>
                <a:effectLst/>
                <a:latin typeface="Times New Roman" panose="02020603050405020304" pitchFamily="18" charset="0"/>
                <a:cs typeface="Times New Roman" panose="02020603050405020304" pitchFamily="18" charset="0"/>
              </a:rPr>
              <a:t>different aspects of </a:t>
            </a:r>
            <a:r>
              <a:rPr lang="en-GB" sz="3200" b="0" i="0">
                <a:solidFill>
                  <a:srgbClr val="2E2E2E"/>
                </a:solidFill>
                <a:effectLst/>
                <a:latin typeface="Times New Roman" panose="02020603050405020304" pitchFamily="18" charset="0"/>
                <a:cs typeface="Times New Roman" panose="02020603050405020304" pitchFamily="18" charset="0"/>
              </a:rPr>
              <a:t>plants communities </a:t>
            </a:r>
            <a:r>
              <a:rPr lang="en-US" sz="3200" b="0" i="0">
                <a:solidFill>
                  <a:srgbClr val="2E2E2E"/>
                </a:solidFill>
                <a:effectLst/>
                <a:latin typeface="Times New Roman" panose="02020603050405020304" pitchFamily="18" charset="0"/>
                <a:cs typeface="Times New Roman" panose="02020603050405020304" pitchFamily="18" charset="0"/>
              </a:rPr>
              <a:t>which include</a:t>
            </a:r>
            <a:r>
              <a:rPr lang="en-GB" sz="3200" b="0" i="0">
                <a:solidFill>
                  <a:srgbClr val="2E2E2E"/>
                </a:solidFill>
                <a:effectLst/>
                <a:latin typeface="Times New Roman" panose="02020603050405020304" pitchFamily="18" charset="0"/>
                <a:cs typeface="Times New Roman" panose="02020603050405020304" pitchFamily="18" charset="0"/>
              </a:rPr>
              <a:t> their evolution, spatial and temporal changes, dispersal and distribution patterns, processes and causes of their spatial variations and ecological changes through time</a:t>
            </a:r>
            <a:r>
              <a:rPr lang="en-US" sz="3200" b="0" i="0">
                <a:solidFill>
                  <a:srgbClr val="2E2E2E"/>
                </a:solidFill>
                <a:effectLst/>
                <a:latin typeface="Times New Roman" panose="02020603050405020304" pitchFamily="18" charset="0"/>
                <a:cs typeface="Times New Roman" panose="02020603050405020304" pitchFamily="18" charset="0"/>
              </a:rPr>
              <a:t>.</a:t>
            </a:r>
          </a:p>
          <a:p>
            <a:pPr marL="0" indent="0">
              <a:buNone/>
            </a:pPr>
            <a:br>
              <a:rPr lang="en-GB" sz="3200" b="1" i="0">
                <a:solidFill>
                  <a:srgbClr val="2E2E2E"/>
                </a:solidFill>
                <a:effectLst/>
                <a:latin typeface="Times New Roman" panose="02020603050405020304" pitchFamily="18" charset="0"/>
                <a:cs typeface="Times New Roman" panose="02020603050405020304" pitchFamily="18" charset="0"/>
              </a:rPr>
            </a:br>
            <a:r>
              <a:rPr lang="en-GB" sz="3200" b="1" i="0">
                <a:solidFill>
                  <a:srgbClr val="2E2E2E"/>
                </a:solidFill>
                <a:effectLst/>
                <a:latin typeface="Times New Roman" panose="02020603050405020304" pitchFamily="18" charset="0"/>
                <a:cs typeface="Times New Roman" panose="02020603050405020304" pitchFamily="18" charset="0"/>
              </a:rPr>
              <a:t>2. Zoogeography or Animal Geography :</a:t>
            </a:r>
          </a:p>
          <a:p>
            <a:r>
              <a:rPr lang="en-GB" sz="3200" b="0" i="0">
                <a:solidFill>
                  <a:srgbClr val="2E2E2E"/>
                </a:solidFill>
                <a:effectLst/>
                <a:latin typeface="Times New Roman" panose="02020603050405020304" pitchFamily="18" charset="0"/>
                <a:cs typeface="Times New Roman" panose="02020603050405020304" pitchFamily="18" charset="0"/>
              </a:rPr>
              <a:t>The study of animal communities of both land and marine habitats and environment in terms of speciation and evolution, dispersal, extinction and distribution patterns of animals, interactions of animals with environment, responses of animal communities to</a:t>
            </a:r>
            <a:r>
              <a:rPr lang="en-US" sz="3200" b="0" i="0">
                <a:solidFill>
                  <a:srgbClr val="2E2E2E"/>
                </a:solidFill>
                <a:effectLst/>
                <a:latin typeface="Times New Roman" panose="02020603050405020304" pitchFamily="18" charset="0"/>
                <a:cs typeface="Times New Roman" panose="02020603050405020304" pitchFamily="18" charset="0"/>
              </a:rPr>
              <a:t> </a:t>
            </a:r>
            <a:r>
              <a:rPr lang="en-GB" sz="3200" b="0" i="0">
                <a:solidFill>
                  <a:srgbClr val="2E2E2E"/>
                </a:solidFill>
                <a:effectLst/>
                <a:latin typeface="Times New Roman" panose="02020603050405020304" pitchFamily="18" charset="0"/>
                <a:cs typeface="Times New Roman" panose="02020603050405020304" pitchFamily="18" charset="0"/>
              </a:rPr>
              <a:t>human activities etc. is called animal or zoogeography</a:t>
            </a:r>
          </a:p>
        </p:txBody>
      </p:sp>
    </p:spTree>
    <p:extLst>
      <p:ext uri="{BB962C8B-B14F-4D97-AF65-F5344CB8AC3E}">
        <p14:creationId xmlns:p14="http://schemas.microsoft.com/office/powerpoint/2010/main" val="3990010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888035-1352-784E-A06A-41D392EC4100}"/>
              </a:ext>
            </a:extLst>
          </p:cNvPr>
          <p:cNvSpPr>
            <a:spLocks noGrp="1"/>
          </p:cNvSpPr>
          <p:nvPr>
            <p:ph idx="1"/>
          </p:nvPr>
        </p:nvSpPr>
        <p:spPr>
          <a:xfrm>
            <a:off x="346364" y="416873"/>
            <a:ext cx="11019807" cy="6024253"/>
          </a:xfrm>
        </p:spPr>
        <p:txBody>
          <a:bodyPr>
            <a:normAutofit/>
          </a:bodyPr>
          <a:lstStyle/>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3. Pedology or Soil Geography :</a:t>
            </a:r>
          </a:p>
          <a:p>
            <a:r>
              <a:rPr lang="en-GB" sz="3200" b="0" i="0">
                <a:solidFill>
                  <a:srgbClr val="2E2E2E"/>
                </a:solidFill>
                <a:effectLst/>
                <a:latin typeface="Times New Roman" panose="02020603050405020304" pitchFamily="18" charset="0"/>
                <a:cs typeface="Times New Roman" panose="02020603050405020304" pitchFamily="18" charset="0"/>
              </a:rPr>
              <a:t>Soil geography or pedology also the subject matter of biogeography . It is the study of soils in their natural environment.</a:t>
            </a:r>
            <a:endParaRPr lang="en-US" sz="3200" b="0" i="0">
              <a:solidFill>
                <a:srgbClr val="2E2E2E"/>
              </a:solidFill>
              <a:effectLst/>
              <a:latin typeface="Times New Roman" panose="02020603050405020304" pitchFamily="18" charset="0"/>
              <a:cs typeface="Times New Roman" panose="02020603050405020304" pitchFamily="18" charset="0"/>
            </a:endParaRPr>
          </a:p>
          <a:p>
            <a:pPr marL="0" indent="0">
              <a:buNone/>
            </a:pPr>
            <a:endParaRPr lang="en-US" sz="3200" b="0" i="0">
              <a:solidFill>
                <a:srgbClr val="2E2E2E"/>
              </a:solidFill>
              <a:effectLst/>
              <a:latin typeface="Times New Roman" panose="02020603050405020304" pitchFamily="18" charset="0"/>
              <a:cs typeface="Times New Roman" panose="02020603050405020304" pitchFamily="18" charset="0"/>
            </a:endParaRPr>
          </a:p>
          <a:p>
            <a:pPr marL="0" indent="0">
              <a:buNone/>
            </a:pPr>
            <a:r>
              <a:rPr lang="en-US" sz="3200">
                <a:solidFill>
                  <a:srgbClr val="2E2E2E"/>
                </a:solidFill>
                <a:latin typeface="Times New Roman" panose="02020603050405020304" pitchFamily="18" charset="0"/>
                <a:cs typeface="Times New Roman" panose="02020603050405020304" pitchFamily="18" charset="0"/>
              </a:rPr>
              <a:t>The scope of biogeography can also be defined by the </a:t>
            </a:r>
            <a:r>
              <a:rPr lang="en-US" sz="3200" b="1">
                <a:solidFill>
                  <a:srgbClr val="2E2E2E"/>
                </a:solidFill>
                <a:latin typeface="Times New Roman" panose="02020603050405020304" pitchFamily="18" charset="0"/>
                <a:cs typeface="Times New Roman" panose="02020603050405020304" pitchFamily="18" charset="0"/>
              </a:rPr>
              <a:t>approaches</a:t>
            </a:r>
            <a:r>
              <a:rPr lang="en-US" sz="3200">
                <a:solidFill>
                  <a:srgbClr val="2E2E2E"/>
                </a:solidFill>
                <a:latin typeface="Times New Roman" panose="02020603050405020304" pitchFamily="18" charset="0"/>
                <a:cs typeface="Times New Roman" panose="02020603050405020304" pitchFamily="18" charset="0"/>
              </a:rPr>
              <a:t> to its study.On the basis of approaches,the study of plant and animal community are divided into three field of study</a:t>
            </a: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1. Historical Biogeography,</a:t>
            </a: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2. Ecological Biogeography, and</a:t>
            </a: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3. Conservation Biogeography</a:t>
            </a:r>
          </a:p>
          <a:p>
            <a:pPr marL="0" indent="0">
              <a:buNone/>
            </a:pPr>
            <a:endParaRPr lang="en-GB" b="0" i="0">
              <a:solidFill>
                <a:srgbClr val="2E2E2E"/>
              </a:solidFill>
              <a:effectLst/>
              <a:latin typeface="Roboto" panose="02000000000000000000" pitchFamily="2" charset="0"/>
            </a:endParaRPr>
          </a:p>
        </p:txBody>
      </p:sp>
    </p:spTree>
    <p:extLst>
      <p:ext uri="{BB962C8B-B14F-4D97-AF65-F5344CB8AC3E}">
        <p14:creationId xmlns:p14="http://schemas.microsoft.com/office/powerpoint/2010/main" val="119741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ED15C2-04DB-0446-879D-327E252A2117}"/>
              </a:ext>
            </a:extLst>
          </p:cNvPr>
          <p:cNvSpPr>
            <a:spLocks noGrp="1"/>
          </p:cNvSpPr>
          <p:nvPr>
            <p:ph idx="1"/>
          </p:nvPr>
        </p:nvSpPr>
        <p:spPr>
          <a:xfrm>
            <a:off x="445325" y="408214"/>
            <a:ext cx="11232078" cy="5875812"/>
          </a:xfrm>
        </p:spPr>
        <p:txBody>
          <a:bodyPr>
            <a:normAutofit lnSpcReduction="10000"/>
          </a:bodyPr>
          <a:lstStyle/>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1.  Historical Bio</a:t>
            </a:r>
            <a:r>
              <a:rPr lang="en-US" sz="3200" b="1" i="0">
                <a:solidFill>
                  <a:srgbClr val="2E2E2E"/>
                </a:solidFill>
                <a:effectLst/>
                <a:latin typeface="Times New Roman" panose="02020603050405020304" pitchFamily="18" charset="0"/>
                <a:cs typeface="Times New Roman" panose="02020603050405020304" pitchFamily="18" charset="0"/>
              </a:rPr>
              <a:t>geo</a:t>
            </a:r>
            <a:r>
              <a:rPr lang="en-GB" sz="3200" b="1" i="0">
                <a:solidFill>
                  <a:srgbClr val="2E2E2E"/>
                </a:solidFill>
                <a:effectLst/>
                <a:latin typeface="Times New Roman" panose="02020603050405020304" pitchFamily="18" charset="0"/>
                <a:cs typeface="Times New Roman" panose="02020603050405020304" pitchFamily="18" charset="0"/>
              </a:rPr>
              <a:t>graphy :</a:t>
            </a:r>
          </a:p>
          <a:p>
            <a:r>
              <a:rPr lang="en-GB" sz="3200" b="0" i="0">
                <a:solidFill>
                  <a:srgbClr val="2E2E2E"/>
                </a:solidFill>
                <a:effectLst/>
                <a:latin typeface="Times New Roman" panose="02020603050405020304" pitchFamily="18" charset="0"/>
                <a:cs typeface="Times New Roman" panose="02020603050405020304" pitchFamily="18" charset="0"/>
              </a:rPr>
              <a:t>Historical biogeography  studies the past distributions of species. It looks at their evolutionary history and things like past climate change to determine why a certain species may have developed in a particular are</a:t>
            </a:r>
            <a:r>
              <a:rPr lang="en-US" sz="3200" b="0" i="0">
                <a:solidFill>
                  <a:srgbClr val="2E2E2E"/>
                </a:solidFill>
                <a:effectLst/>
                <a:latin typeface="Times New Roman" panose="02020603050405020304" pitchFamily="18" charset="0"/>
                <a:cs typeface="Times New Roman" panose="02020603050405020304" pitchFamily="18" charset="0"/>
              </a:rPr>
              <a:t>a.</a:t>
            </a: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2.  Ecological Biogeography :</a:t>
            </a:r>
          </a:p>
          <a:p>
            <a:r>
              <a:rPr lang="en-GB" sz="3200" b="0" i="0">
                <a:solidFill>
                  <a:srgbClr val="2E2E2E"/>
                </a:solidFill>
                <a:effectLst/>
                <a:latin typeface="Times New Roman" panose="02020603050405020304" pitchFamily="18" charset="0"/>
                <a:cs typeface="Times New Roman" panose="02020603050405020304" pitchFamily="18" charset="0"/>
              </a:rPr>
              <a:t>Ecological biogeography looks at the current factors responsible for the distribution of plants and animals</a:t>
            </a:r>
            <a:r>
              <a:rPr lang="en-US" sz="3200" b="0" i="0">
                <a:solidFill>
                  <a:srgbClr val="2E2E2E"/>
                </a:solidFill>
                <a:effectLst/>
                <a:latin typeface="Times New Roman" panose="02020603050405020304" pitchFamily="18" charset="0"/>
                <a:cs typeface="Times New Roman" panose="02020603050405020304" pitchFamily="18" charset="0"/>
              </a:rPr>
              <a:t>.</a:t>
            </a:r>
          </a:p>
          <a:p>
            <a:pPr marL="0" indent="0">
              <a:buNone/>
            </a:pPr>
            <a:br>
              <a:rPr lang="en-GB" sz="3200" b="1" i="0">
                <a:solidFill>
                  <a:srgbClr val="2E2E2E"/>
                </a:solidFill>
                <a:effectLst/>
                <a:latin typeface="Times New Roman" panose="02020603050405020304" pitchFamily="18" charset="0"/>
                <a:cs typeface="Times New Roman" panose="02020603050405020304" pitchFamily="18" charset="0"/>
              </a:rPr>
            </a:br>
            <a:r>
              <a:rPr lang="en-GB" sz="3200" b="1" i="0">
                <a:solidFill>
                  <a:srgbClr val="2E2E2E"/>
                </a:solidFill>
                <a:effectLst/>
                <a:latin typeface="Times New Roman" panose="02020603050405020304" pitchFamily="18" charset="0"/>
                <a:cs typeface="Times New Roman" panose="02020603050405020304" pitchFamily="18" charset="0"/>
              </a:rPr>
              <a:t>3.  Conservation Biogeography :</a:t>
            </a:r>
          </a:p>
          <a:p>
            <a:r>
              <a:rPr lang="en-GB" sz="3200" b="0" i="0">
                <a:solidFill>
                  <a:srgbClr val="2E2E2E"/>
                </a:solidFill>
                <a:effectLst/>
                <a:latin typeface="Times New Roman" panose="02020603050405020304" pitchFamily="18" charset="0"/>
                <a:cs typeface="Times New Roman" panose="02020603050405020304" pitchFamily="18" charset="0"/>
              </a:rPr>
              <a:t>Scientists in the field of conservation biogeography study ways in which humans can help restore the natural order of plant and animal life in a region. </a:t>
            </a:r>
          </a:p>
          <a:p>
            <a:endParaRPr lang="en-US"/>
          </a:p>
        </p:txBody>
      </p:sp>
    </p:spTree>
    <p:extLst>
      <p:ext uri="{BB962C8B-B14F-4D97-AF65-F5344CB8AC3E}">
        <p14:creationId xmlns:p14="http://schemas.microsoft.com/office/powerpoint/2010/main" val="3593119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865994-598F-DA47-A537-03E95CA816EA}"/>
              </a:ext>
            </a:extLst>
          </p:cNvPr>
          <p:cNvSpPr>
            <a:spLocks noGrp="1"/>
          </p:cNvSpPr>
          <p:nvPr>
            <p:ph idx="1"/>
          </p:nvPr>
        </p:nvSpPr>
        <p:spPr>
          <a:xfrm>
            <a:off x="838200" y="420584"/>
            <a:ext cx="10987644" cy="6123215"/>
          </a:xfrm>
        </p:spPr>
        <p:txBody>
          <a:bodyPr>
            <a:noAutofit/>
          </a:bodyPr>
          <a:lstStyle/>
          <a:p>
            <a:r>
              <a:rPr lang="en-GB" sz="3200" i="0">
                <a:solidFill>
                  <a:srgbClr val="2E2E2E"/>
                </a:solidFill>
                <a:effectLst/>
                <a:latin typeface="Times New Roman" panose="02020603050405020304" pitchFamily="18" charset="0"/>
                <a:cs typeface="Times New Roman" panose="02020603050405020304" pitchFamily="18" charset="0"/>
              </a:rPr>
              <a:t>Biogeography is also divided</a:t>
            </a:r>
            <a:r>
              <a:rPr lang="en-GB" sz="3200" b="1" i="0">
                <a:effectLst/>
                <a:latin typeface="Times New Roman" panose="02020603050405020304" pitchFamily="18" charset="0"/>
                <a:cs typeface="Times New Roman" panose="02020603050405020304" pitchFamily="18" charset="0"/>
              </a:rPr>
              <a:t> on the basis of habitats</a:t>
            </a:r>
            <a:r>
              <a:rPr lang="en-GB" sz="3200" i="0">
                <a:solidFill>
                  <a:srgbClr val="2E2E2E"/>
                </a:solidFill>
                <a:effectLst/>
                <a:latin typeface="Times New Roman" panose="02020603050405020304" pitchFamily="18" charset="0"/>
                <a:cs typeface="Times New Roman" panose="02020603050405020304" pitchFamily="18" charset="0"/>
              </a:rPr>
              <a:t> into 3 categories as follows</a:t>
            </a:r>
            <a:r>
              <a:rPr lang="en-GB" sz="3200" b="1" i="0">
                <a:solidFill>
                  <a:srgbClr val="2E2E2E"/>
                </a:solidFill>
                <a:effectLst/>
                <a:latin typeface="Times New Roman" panose="02020603050405020304" pitchFamily="18" charset="0"/>
                <a:cs typeface="Times New Roman" panose="02020603050405020304" pitchFamily="18" charset="0"/>
              </a:rPr>
              <a:t> :</a:t>
            </a:r>
            <a:endParaRPr lang="en-US" sz="3200" b="1" i="0">
              <a:solidFill>
                <a:srgbClr val="2E2E2E"/>
              </a:solidFill>
              <a:effectLst/>
              <a:latin typeface="Times New Roman" panose="02020603050405020304" pitchFamily="18" charset="0"/>
              <a:cs typeface="Times New Roman" panose="02020603050405020304" pitchFamily="18" charset="0"/>
            </a:endParaRP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1.  Mainland or Terrestrial Biogeography:</a:t>
            </a:r>
            <a:br>
              <a:rPr lang="en-GB" sz="3200">
                <a:latin typeface="Times New Roman" panose="02020603050405020304" pitchFamily="18" charset="0"/>
                <a:cs typeface="Times New Roman" panose="02020603050405020304" pitchFamily="18" charset="0"/>
              </a:rPr>
            </a:br>
            <a:r>
              <a:rPr lang="en-GB" sz="3200" b="0" i="0">
                <a:solidFill>
                  <a:srgbClr val="2E2E2E"/>
                </a:solidFill>
                <a:effectLst/>
                <a:latin typeface="Times New Roman" panose="02020603050405020304" pitchFamily="18" charset="0"/>
                <a:cs typeface="Times New Roman" panose="02020603050405020304" pitchFamily="18" charset="0"/>
              </a:rPr>
              <a:t>Mainland or terrestrial biogeography is concerned with the study of flora and fauna of the continents </a:t>
            </a:r>
            <a:r>
              <a:rPr lang="en-US" sz="3200">
                <a:solidFill>
                  <a:srgbClr val="2E2E2E"/>
                </a:solidFill>
                <a:latin typeface="Times New Roman" panose="02020603050405020304" pitchFamily="18" charset="0"/>
                <a:cs typeface="Times New Roman" panose="02020603050405020304" pitchFamily="18" charset="0"/>
              </a:rPr>
              <a:t>and different approaches to their study.</a:t>
            </a:r>
            <a:endParaRPr lang="en-US" sz="3200" b="0" i="0">
              <a:solidFill>
                <a:srgbClr val="2E2E2E"/>
              </a:solidFill>
              <a:effectLst/>
              <a:latin typeface="Times New Roman" panose="02020603050405020304" pitchFamily="18" charset="0"/>
              <a:cs typeface="Times New Roman" panose="02020603050405020304" pitchFamily="18" charset="0"/>
            </a:endParaRP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2.  Marine Biogeography : </a:t>
            </a:r>
          </a:p>
          <a:p>
            <a:pPr marL="0" indent="0">
              <a:buNone/>
            </a:pPr>
            <a:r>
              <a:rPr lang="en-GB" sz="3200" b="0" i="0">
                <a:solidFill>
                  <a:srgbClr val="2E2E2E"/>
                </a:solidFill>
                <a:effectLst/>
                <a:latin typeface="Times New Roman" panose="02020603050405020304" pitchFamily="18" charset="0"/>
                <a:cs typeface="Times New Roman" panose="02020603050405020304" pitchFamily="18" charset="0"/>
              </a:rPr>
              <a:t>Marine biogeography is the study of marine organisms of plankton, nekton </a:t>
            </a:r>
            <a:r>
              <a:rPr lang="en-US" sz="3200" b="0" i="0">
                <a:solidFill>
                  <a:srgbClr val="2E2E2E"/>
                </a:solidFill>
                <a:effectLst/>
                <a:latin typeface="Times New Roman" panose="02020603050405020304" pitchFamily="18" charset="0"/>
                <a:cs typeface="Times New Roman" panose="02020603050405020304" pitchFamily="18" charset="0"/>
              </a:rPr>
              <a:t>etc</a:t>
            </a:r>
            <a:r>
              <a:rPr lang="en-GB" sz="3200" b="0" i="0">
                <a:solidFill>
                  <a:srgbClr val="2E2E2E"/>
                </a:solidFill>
                <a:effectLst/>
                <a:latin typeface="Times New Roman" panose="02020603050405020304" pitchFamily="18" charset="0"/>
                <a:cs typeface="Times New Roman" panose="02020603050405020304" pitchFamily="18" charset="0"/>
              </a:rPr>
              <a:t> communities in different marine biozones.</a:t>
            </a:r>
          </a:p>
          <a:p>
            <a:pPr marL="0" indent="0">
              <a:buNone/>
            </a:pPr>
            <a:r>
              <a:rPr lang="en-GB" sz="3200" b="1" i="0">
                <a:solidFill>
                  <a:srgbClr val="2E2E2E"/>
                </a:solidFill>
                <a:effectLst/>
                <a:latin typeface="Times New Roman" panose="02020603050405020304" pitchFamily="18" charset="0"/>
                <a:cs typeface="Times New Roman" panose="02020603050405020304" pitchFamily="18" charset="0"/>
              </a:rPr>
              <a:t>3. Island Biogeography :  </a:t>
            </a:r>
          </a:p>
          <a:p>
            <a:pPr marL="0" indent="0">
              <a:buNone/>
            </a:pPr>
            <a:r>
              <a:rPr lang="en-GB" sz="3200" b="0" i="0">
                <a:solidFill>
                  <a:srgbClr val="2E2E2E"/>
                </a:solidFill>
                <a:effectLst/>
                <a:latin typeface="Times New Roman" panose="02020603050405020304" pitchFamily="18" charset="0"/>
                <a:cs typeface="Times New Roman" panose="02020603050405020304" pitchFamily="18" charset="0"/>
              </a:rPr>
              <a:t>Island biogeography is quite different from terrestrial and marine biogeography because each island has different history of its origin and different patterns of evolution of its flora end fauna</a:t>
            </a:r>
            <a:r>
              <a:rPr lang="en-US" sz="3200" b="0" i="0">
                <a:solidFill>
                  <a:srgbClr val="2E2E2E"/>
                </a:solidFill>
                <a:effectLst/>
                <a:latin typeface="Times New Roman" panose="02020603050405020304" pitchFamily="18" charset="0"/>
                <a:cs typeface="Times New Roman" panose="02020603050405020304" pitchFamily="18" charset="0"/>
              </a:rPr>
              <a:t>.</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3677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9</cp:revision>
  <dcterms:created xsi:type="dcterms:W3CDTF">2021-05-26T03:09:57Z</dcterms:created>
  <dcterms:modified xsi:type="dcterms:W3CDTF">2021-05-26T17:36:45Z</dcterms:modified>
</cp:coreProperties>
</file>