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5" r:id="rId2"/>
    <p:sldId id="266" r:id="rId3"/>
    <p:sldId id="256" r:id="rId4"/>
    <p:sldId id="257" r:id="rId5"/>
    <p:sldId id="258" r:id="rId6"/>
    <p:sldId id="259"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50E88AE-FC35-4739-9946-07E85B552FB6}" type="datetimeFigureOut">
              <a:rPr lang="en-US" smtClean="0"/>
              <a:pPr/>
              <a:t>5/25/2021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868C29-584C-4613-9BD2-00443F6356A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0E88AE-FC35-4739-9946-07E85B552FB6}" type="datetimeFigureOut">
              <a:rPr lang="en-US" smtClean="0"/>
              <a:pPr/>
              <a:t>5/25/2021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868C29-584C-4613-9BD2-00443F6356A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0E88AE-FC35-4739-9946-07E85B552FB6}" type="datetimeFigureOut">
              <a:rPr lang="en-US" smtClean="0"/>
              <a:pPr/>
              <a:t>5/25/2021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868C29-584C-4613-9BD2-00443F6356A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50E88AE-FC35-4739-9946-07E85B552FB6}" type="datetimeFigureOut">
              <a:rPr lang="en-US" smtClean="0"/>
              <a:pPr/>
              <a:t>5/25/2021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868C29-584C-4613-9BD2-00443F6356A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50E88AE-FC35-4739-9946-07E85B552FB6}" type="datetimeFigureOut">
              <a:rPr lang="en-US" smtClean="0"/>
              <a:pPr/>
              <a:t>5/25/2021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868C29-584C-4613-9BD2-00443F6356A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50E88AE-FC35-4739-9946-07E85B552FB6}" type="datetimeFigureOut">
              <a:rPr lang="en-US" smtClean="0"/>
              <a:pPr/>
              <a:t>5/25/2021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868C29-584C-4613-9BD2-00443F6356A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50E88AE-FC35-4739-9946-07E85B552FB6}" type="datetimeFigureOut">
              <a:rPr lang="en-US" smtClean="0"/>
              <a:pPr/>
              <a:t>5/25/2021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9868C29-584C-4613-9BD2-00443F6356A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50E88AE-FC35-4739-9946-07E85B552FB6}" type="datetimeFigureOut">
              <a:rPr lang="en-US" smtClean="0"/>
              <a:pPr/>
              <a:t>5/25/2021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9868C29-584C-4613-9BD2-00443F6356A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0E88AE-FC35-4739-9946-07E85B552FB6}" type="datetimeFigureOut">
              <a:rPr lang="en-US" smtClean="0"/>
              <a:pPr/>
              <a:t>5/25/2021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9868C29-584C-4613-9BD2-00443F6356A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0E88AE-FC35-4739-9946-07E85B552FB6}" type="datetimeFigureOut">
              <a:rPr lang="en-US" smtClean="0"/>
              <a:pPr/>
              <a:t>5/25/2021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868C29-584C-4613-9BD2-00443F6356A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0E88AE-FC35-4739-9946-07E85B552FB6}" type="datetimeFigureOut">
              <a:rPr lang="en-US" smtClean="0"/>
              <a:pPr/>
              <a:t>5/25/2021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868C29-584C-4613-9BD2-00443F6356A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0E88AE-FC35-4739-9946-07E85B552FB6}" type="datetimeFigureOut">
              <a:rPr lang="en-US" smtClean="0"/>
              <a:pPr/>
              <a:t>5/25/2021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868C29-584C-4613-9BD2-00443F6356A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 xmlns:a16="http://schemas.microsoft.com/office/drawing/2014/main" id="{5AADB2D8-CFD0-604B-AF57-C411D488C210}"/>
              </a:ext>
            </a:extLst>
          </p:cNvPr>
          <p:cNvSpPr>
            <a:spLocks noGrp="1"/>
          </p:cNvSpPr>
          <p:nvPr>
            <p:ph type="subTitle" idx="1"/>
          </p:nvPr>
        </p:nvSpPr>
        <p:spPr>
          <a:xfrm>
            <a:off x="473158" y="581396"/>
            <a:ext cx="8238506" cy="5455227"/>
          </a:xfrm>
        </p:spPr>
        <p:txBody>
          <a:bodyPr/>
          <a:lstStyle/>
          <a:p>
            <a:endParaRPr lang="en-US" b="1" dirty="0">
              <a:solidFill>
                <a:schemeClr val="tx1"/>
              </a:solidFill>
            </a:endParaRPr>
          </a:p>
          <a:p>
            <a:endParaRPr lang="en-US" b="1" dirty="0">
              <a:solidFill>
                <a:schemeClr val="tx1"/>
              </a:solidFill>
            </a:endParaRPr>
          </a:p>
          <a:p>
            <a:r>
              <a:rPr lang="en-US" sz="4400" b="1" dirty="0">
                <a:solidFill>
                  <a:schemeClr val="tx1"/>
                </a:solidFill>
              </a:rPr>
              <a:t>B.A 4</a:t>
            </a:r>
            <a:r>
              <a:rPr lang="en-US" sz="4400" b="1" baseline="30000" dirty="0">
                <a:solidFill>
                  <a:schemeClr val="tx1"/>
                </a:solidFill>
              </a:rPr>
              <a:t>th</a:t>
            </a:r>
            <a:r>
              <a:rPr lang="en-US" sz="4400" b="1" dirty="0">
                <a:solidFill>
                  <a:schemeClr val="tx1"/>
                </a:solidFill>
              </a:rPr>
              <a:t> semester</a:t>
            </a:r>
          </a:p>
          <a:p>
            <a:r>
              <a:rPr lang="en-US" sz="4400" b="1" dirty="0">
                <a:solidFill>
                  <a:schemeClr val="tx1"/>
                </a:solidFill>
              </a:rPr>
              <a:t>Paper-4016</a:t>
            </a:r>
          </a:p>
          <a:p>
            <a:r>
              <a:rPr lang="en-US" sz="4400" b="1" dirty="0">
                <a:solidFill>
                  <a:schemeClr val="tx1"/>
                </a:solidFill>
              </a:rPr>
              <a:t>Environmental geography and disaster management</a:t>
            </a:r>
          </a:p>
          <a:p>
            <a:endParaRPr lang="en-US" b="1" dirty="0">
              <a:solidFill>
                <a:schemeClr val="tx1"/>
              </a:solidFill>
            </a:endParaRPr>
          </a:p>
        </p:txBody>
      </p:sp>
    </p:spTree>
    <p:extLst>
      <p:ext uri="{BB962C8B-B14F-4D97-AF65-F5344CB8AC3E}">
        <p14:creationId xmlns="" xmlns:p14="http://schemas.microsoft.com/office/powerpoint/2010/main" val="39207902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6427597E-1A76-5248-82A4-BD64990E2042}"/>
              </a:ext>
            </a:extLst>
          </p:cNvPr>
          <p:cNvSpPr>
            <a:spLocks noGrp="1"/>
          </p:cNvSpPr>
          <p:nvPr>
            <p:ph idx="1"/>
          </p:nvPr>
        </p:nvSpPr>
        <p:spPr>
          <a:xfrm>
            <a:off x="228600" y="228600"/>
            <a:ext cx="8763000" cy="6400799"/>
          </a:xfrm>
        </p:spPr>
        <p:txBody>
          <a:bodyPr anchor="t">
            <a:normAutofit fontScale="92500" lnSpcReduction="20000"/>
          </a:bodyPr>
          <a:lstStyle/>
          <a:p>
            <a:pPr marL="514350" indent="-514350">
              <a:buFont typeface="+mj-lt"/>
              <a:buAutoNum type="arabicPeriod"/>
            </a:pPr>
            <a:r>
              <a:rPr lang="en-US" b="1" u="sng" dirty="0" smtClean="0">
                <a:latin typeface="Times New Roman" pitchFamily="18" charset="0"/>
                <a:cs typeface="Times New Roman" pitchFamily="18" charset="0"/>
              </a:rPr>
              <a:t>ENVIRONMENTAL GEOGRAPHY:MEANING AND NATURE </a:t>
            </a:r>
            <a:endParaRPr lang="en-US" b="1" u="sng" dirty="0" smtClean="0">
              <a:latin typeface="Times New Roman" pitchFamily="18" charset="0"/>
              <a:cs typeface="Times New Roman" pitchFamily="18" charset="0"/>
            </a:endParaRPr>
          </a:p>
          <a:p>
            <a:pPr marL="514350" indent="-514350">
              <a:buNone/>
            </a:pPr>
            <a:endParaRPr lang="en-US" b="1" u="sng" dirty="0">
              <a:latin typeface="Times New Roman" pitchFamily="18" charset="0"/>
              <a:cs typeface="Times New Roman" pitchFamily="18" charset="0"/>
            </a:endParaRPr>
          </a:p>
          <a:p>
            <a:pPr marL="0" indent="0">
              <a:buNone/>
            </a:pPr>
            <a:r>
              <a:rPr lang="en-US" b="1" dirty="0">
                <a:latin typeface="Times New Roman" pitchFamily="18" charset="0"/>
                <a:cs typeface="Times New Roman" pitchFamily="18" charset="0"/>
              </a:rPr>
              <a:t>What is environmental geography?</a:t>
            </a:r>
          </a:p>
          <a:p>
            <a:pPr marL="0" indent="0">
              <a:buNone/>
            </a:pPr>
            <a:r>
              <a:rPr lang="en-US" b="1" dirty="0">
                <a:latin typeface="Times New Roman" pitchFamily="18" charset="0"/>
                <a:cs typeface="Times New Roman" pitchFamily="18" charset="0"/>
              </a:rPr>
              <a:t>• </a:t>
            </a:r>
            <a:r>
              <a:rPr lang="en-US" dirty="0">
                <a:latin typeface="Times New Roman" pitchFamily="18" charset="0"/>
                <a:cs typeface="Times New Roman" pitchFamily="18" charset="0"/>
              </a:rPr>
              <a:t>The term environment has been derived from a French word “</a:t>
            </a:r>
            <a:r>
              <a:rPr lang="en-US" dirty="0" err="1" smtClean="0">
                <a:latin typeface="Times New Roman" pitchFamily="18" charset="0"/>
                <a:cs typeface="Times New Roman" pitchFamily="18" charset="0"/>
              </a:rPr>
              <a:t>Environ”means</a:t>
            </a:r>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to surround.</a:t>
            </a:r>
          </a:p>
          <a:p>
            <a:pPr marL="0" indent="0">
              <a:buNone/>
            </a:pPr>
            <a:endParaRPr lang="en-US" dirty="0">
              <a:latin typeface="Times New Roman" pitchFamily="18" charset="0"/>
              <a:cs typeface="Times New Roman" pitchFamily="18" charset="0"/>
            </a:endParaRPr>
          </a:p>
          <a:p>
            <a:r>
              <a:rPr lang="en-US" dirty="0">
                <a:latin typeface="Times New Roman" pitchFamily="18" charset="0"/>
                <a:cs typeface="Times New Roman" pitchFamily="18" charset="0"/>
              </a:rPr>
              <a:t>environment refers to anything that is immediately surrounding an object and exerting </a:t>
            </a:r>
            <a:r>
              <a:rPr lang="en-US" dirty="0" smtClean="0">
                <a:latin typeface="Times New Roman" pitchFamily="18" charset="0"/>
                <a:cs typeface="Times New Roman" pitchFamily="18" charset="0"/>
              </a:rPr>
              <a:t>a direct </a:t>
            </a:r>
            <a:r>
              <a:rPr lang="en-US" dirty="0">
                <a:latin typeface="Times New Roman" pitchFamily="18" charset="0"/>
                <a:cs typeface="Times New Roman" pitchFamily="18" charset="0"/>
              </a:rPr>
              <a:t>influence on it.</a:t>
            </a:r>
          </a:p>
          <a:p>
            <a:endParaRPr lang="en-US" dirty="0">
              <a:latin typeface="Times New Roman" pitchFamily="18" charset="0"/>
              <a:cs typeface="Times New Roman" pitchFamily="18" charset="0"/>
            </a:endParaRPr>
          </a:p>
          <a:p>
            <a:r>
              <a:rPr lang="en-US" dirty="0">
                <a:latin typeface="Times New Roman" pitchFamily="18" charset="0"/>
                <a:cs typeface="Times New Roman" pitchFamily="18" charset="0"/>
              </a:rPr>
              <a:t>Environmental geography is the study of systematic description of different components of environment and interactions of man with these components</a:t>
            </a:r>
            <a:r>
              <a:rPr lang="en-US" b="1" dirty="0">
                <a:latin typeface="Times New Roman" pitchFamily="18" charset="0"/>
                <a:cs typeface="Times New Roman" pitchFamily="18" charset="0"/>
              </a:rPr>
              <a:t>.</a:t>
            </a:r>
          </a:p>
        </p:txBody>
      </p:sp>
    </p:spTree>
    <p:extLst>
      <p:ext uri="{BB962C8B-B14F-4D97-AF65-F5344CB8AC3E}">
        <p14:creationId xmlns="" xmlns:p14="http://schemas.microsoft.com/office/powerpoint/2010/main" val="39966628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1000" y="381000"/>
            <a:ext cx="8305800" cy="6172200"/>
          </a:xfrm>
        </p:spPr>
        <p:txBody>
          <a:bodyPr>
            <a:normAutofit lnSpcReduction="10000"/>
          </a:bodyPr>
          <a:lstStyle/>
          <a:p>
            <a:pPr algn="l">
              <a:buFont typeface="Arial" pitchFamily="34" charset="0"/>
              <a:buChar char="•"/>
            </a:pPr>
            <a:r>
              <a:rPr lang="en-US" dirty="0" smtClean="0">
                <a:solidFill>
                  <a:schemeClr val="tx1"/>
                </a:solidFill>
                <a:latin typeface="Times New Roman" pitchFamily="18" charset="0"/>
                <a:cs typeface="Times New Roman" pitchFamily="18" charset="0"/>
              </a:rPr>
              <a:t>In 1989 </a:t>
            </a:r>
            <a:r>
              <a:rPr lang="en-US" dirty="0" err="1" smtClean="0">
                <a:solidFill>
                  <a:schemeClr val="tx1"/>
                </a:solidFill>
                <a:latin typeface="Times New Roman" pitchFamily="18" charset="0"/>
                <a:cs typeface="Times New Roman" pitchFamily="18" charset="0"/>
              </a:rPr>
              <a:t>Savindra</a:t>
            </a:r>
            <a:r>
              <a:rPr lang="en-US" dirty="0" smtClean="0">
                <a:solidFill>
                  <a:schemeClr val="tx1"/>
                </a:solidFill>
                <a:latin typeface="Times New Roman" pitchFamily="18" charset="0"/>
                <a:cs typeface="Times New Roman" pitchFamily="18" charset="0"/>
              </a:rPr>
              <a:t> Singh attempted to define environmental geography and determine its scope in his research paper entitled ‘</a:t>
            </a:r>
            <a:r>
              <a:rPr lang="en-US" b="1" dirty="0" smtClean="0">
                <a:solidFill>
                  <a:schemeClr val="tx1"/>
                </a:solidFill>
                <a:latin typeface="Times New Roman" pitchFamily="18" charset="0"/>
                <a:cs typeface="Times New Roman" pitchFamily="18" charset="0"/>
              </a:rPr>
              <a:t>environmental geography : conceptual frameworks</a:t>
            </a:r>
            <a:r>
              <a:rPr lang="en-US" dirty="0" smtClean="0">
                <a:solidFill>
                  <a:schemeClr val="tx1"/>
                </a:solidFill>
                <a:latin typeface="Times New Roman" pitchFamily="18" charset="0"/>
                <a:cs typeface="Times New Roman" pitchFamily="18" charset="0"/>
              </a:rPr>
              <a:t>’ (National Geographer, 1989) </a:t>
            </a:r>
          </a:p>
          <a:p>
            <a:pPr algn="l">
              <a:buFont typeface="Arial" pitchFamily="34" charset="0"/>
              <a:buChar char="•"/>
            </a:pPr>
            <a:endParaRPr lang="en-US" dirty="0" smtClean="0">
              <a:solidFill>
                <a:schemeClr val="tx1"/>
              </a:solidFill>
              <a:latin typeface="Times New Roman" pitchFamily="18" charset="0"/>
              <a:cs typeface="Times New Roman" pitchFamily="18" charset="0"/>
            </a:endParaRPr>
          </a:p>
          <a:p>
            <a:pPr algn="l">
              <a:buFont typeface="Arial" pitchFamily="34" charset="0"/>
              <a:buChar char="•"/>
            </a:pPr>
            <a:r>
              <a:rPr lang="en-US" dirty="0" smtClean="0">
                <a:solidFill>
                  <a:schemeClr val="tx1"/>
                </a:solidFill>
                <a:latin typeface="Times New Roman" pitchFamily="18" charset="0"/>
                <a:cs typeface="Times New Roman" pitchFamily="18" charset="0"/>
              </a:rPr>
              <a:t>He published the first comprehensive text and reference book entitled </a:t>
            </a:r>
            <a:r>
              <a:rPr lang="en-US" b="1" dirty="0" smtClean="0">
                <a:solidFill>
                  <a:schemeClr val="tx1"/>
                </a:solidFill>
                <a:latin typeface="Times New Roman" pitchFamily="18" charset="0"/>
                <a:cs typeface="Times New Roman" pitchFamily="18" charset="0"/>
              </a:rPr>
              <a:t>‘environmental geography</a:t>
            </a:r>
            <a:r>
              <a:rPr lang="en-US" dirty="0" smtClean="0">
                <a:solidFill>
                  <a:schemeClr val="tx1"/>
                </a:solidFill>
                <a:latin typeface="Times New Roman" pitchFamily="18" charset="0"/>
                <a:cs typeface="Times New Roman" pitchFamily="18" charset="0"/>
              </a:rPr>
              <a:t>’ in 1991.</a:t>
            </a:r>
          </a:p>
          <a:p>
            <a:pPr algn="l"/>
            <a:endParaRPr lang="en-US" dirty="0" smtClean="0">
              <a:solidFill>
                <a:schemeClr val="tx1"/>
              </a:solidFill>
              <a:latin typeface="Times New Roman" pitchFamily="18" charset="0"/>
              <a:cs typeface="Times New Roman" pitchFamily="18" charset="0"/>
            </a:endParaRPr>
          </a:p>
          <a:p>
            <a:pPr algn="l">
              <a:buFont typeface="Arial" pitchFamily="34" charset="0"/>
              <a:buChar char="•"/>
            </a:pPr>
            <a:r>
              <a:rPr lang="en-US" dirty="0" err="1" smtClean="0">
                <a:solidFill>
                  <a:schemeClr val="tx1"/>
                </a:solidFill>
                <a:latin typeface="Times New Roman" pitchFamily="18" charset="0"/>
                <a:cs typeface="Times New Roman" pitchFamily="18" charset="0"/>
              </a:rPr>
              <a:t>Savindra</a:t>
            </a:r>
            <a:r>
              <a:rPr lang="en-US" dirty="0" smtClean="0">
                <a:solidFill>
                  <a:schemeClr val="tx1"/>
                </a:solidFill>
                <a:latin typeface="Times New Roman" pitchFamily="18" charset="0"/>
                <a:cs typeface="Times New Roman" pitchFamily="18" charset="0"/>
              </a:rPr>
              <a:t> Singh defined environmental geography in 1989 as follows</a:t>
            </a:r>
          </a:p>
          <a:p>
            <a:pPr algn="l">
              <a:buFont typeface="Arial" pitchFamily="34" charset="0"/>
              <a:buChar char="•"/>
            </a:pPr>
            <a:endParaRPr lang="en-US" dirty="0" smtClean="0">
              <a:solidFill>
                <a:schemeClr val="tx1"/>
              </a:solidFill>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 y="152400"/>
            <a:ext cx="8763000" cy="6477000"/>
          </a:xfrm>
        </p:spPr>
        <p:txBody>
          <a:bodyPr/>
          <a:lstStyle/>
          <a:p>
            <a:pPr algn="l">
              <a:buFont typeface="Arial" pitchFamily="34" charset="0"/>
              <a:buChar char="•"/>
            </a:pPr>
            <a:r>
              <a:rPr lang="en-US" dirty="0" smtClean="0"/>
              <a:t>“</a:t>
            </a:r>
            <a:r>
              <a:rPr lang="en-US" dirty="0" smtClean="0">
                <a:solidFill>
                  <a:schemeClr val="tx1"/>
                </a:solidFill>
                <a:latin typeface="Times New Roman" pitchFamily="18" charset="0"/>
                <a:cs typeface="Times New Roman" pitchFamily="18" charset="0"/>
              </a:rPr>
              <a:t>Thus broadly speaking, environmental geography may be defined as the study of spatial attributes of interrelationships between living organisms and natural environment in general </a:t>
            </a:r>
            <a:r>
              <a:rPr lang="en-US" dirty="0" err="1" smtClean="0">
                <a:solidFill>
                  <a:schemeClr val="tx1"/>
                </a:solidFill>
                <a:latin typeface="Times New Roman" pitchFamily="18" charset="0"/>
                <a:cs typeface="Times New Roman" pitchFamily="18" charset="0"/>
              </a:rPr>
              <a:t>nd</a:t>
            </a:r>
            <a:r>
              <a:rPr lang="en-US" dirty="0" smtClean="0">
                <a:solidFill>
                  <a:schemeClr val="tx1"/>
                </a:solidFill>
                <a:latin typeface="Times New Roman" pitchFamily="18" charset="0"/>
                <a:cs typeface="Times New Roman" pitchFamily="18" charset="0"/>
              </a:rPr>
              <a:t> between technologically advanced ‘economic man ’ and his nat</a:t>
            </a:r>
            <a:r>
              <a:rPr lang="en-US" dirty="0">
                <a:solidFill>
                  <a:schemeClr val="tx1"/>
                </a:solidFill>
                <a:latin typeface="Times New Roman" pitchFamily="18" charset="0"/>
                <a:cs typeface="Times New Roman" pitchFamily="18" charset="0"/>
              </a:rPr>
              <a:t>u</a:t>
            </a:r>
            <a:r>
              <a:rPr lang="en-US" dirty="0" smtClean="0">
                <a:solidFill>
                  <a:schemeClr val="tx1"/>
                </a:solidFill>
                <a:latin typeface="Times New Roman" pitchFamily="18" charset="0"/>
                <a:cs typeface="Times New Roman" pitchFamily="18" charset="0"/>
              </a:rPr>
              <a:t>ral environment in particular in temporal and spatial framework.”</a:t>
            </a:r>
          </a:p>
          <a:p>
            <a:pPr algn="l">
              <a:buFont typeface="Arial" pitchFamily="34" charset="0"/>
              <a:buChar char="•"/>
            </a:pPr>
            <a:r>
              <a:rPr lang="en-US" dirty="0" smtClean="0">
                <a:solidFill>
                  <a:schemeClr val="tx1"/>
                </a:solidFill>
                <a:latin typeface="Times New Roman" pitchFamily="18" charset="0"/>
                <a:cs typeface="Times New Roman" pitchFamily="18" charset="0"/>
              </a:rPr>
              <a:t>In simple words environmental </a:t>
            </a:r>
            <a:r>
              <a:rPr lang="en-US" dirty="0">
                <a:solidFill>
                  <a:schemeClr val="tx1"/>
                </a:solidFill>
                <a:latin typeface="Times New Roman" pitchFamily="18" charset="0"/>
                <a:cs typeface="Times New Roman" pitchFamily="18" charset="0"/>
              </a:rPr>
              <a:t>geography is the branch of geography that describes the spatial aspects of interactions between humans and the natural </a:t>
            </a:r>
            <a:r>
              <a:rPr lang="en-US" dirty="0" smtClean="0">
                <a:solidFill>
                  <a:schemeClr val="tx1"/>
                </a:solidFill>
                <a:latin typeface="Times New Roman" pitchFamily="18" charset="0"/>
                <a:cs typeface="Times New Roman" pitchFamily="18" charset="0"/>
              </a:rPr>
              <a:t>world.</a:t>
            </a:r>
            <a:endParaRPr lang="en-US" dirty="0">
              <a:solidFill>
                <a:schemeClr val="tx1"/>
              </a:solidFill>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 y="228600"/>
            <a:ext cx="8763000" cy="6400800"/>
          </a:xfrm>
        </p:spPr>
        <p:txBody>
          <a:bodyPr>
            <a:normAutofit/>
          </a:bodyPr>
          <a:lstStyle/>
          <a:p>
            <a:pPr algn="l"/>
            <a:r>
              <a:rPr lang="en-US" b="1" u="sng" dirty="0" smtClean="0">
                <a:solidFill>
                  <a:schemeClr val="tx1"/>
                </a:solidFill>
                <a:latin typeface="Times New Roman" pitchFamily="18" charset="0"/>
                <a:cs typeface="Times New Roman" pitchFamily="18" charset="0"/>
              </a:rPr>
              <a:t>Nature </a:t>
            </a:r>
            <a:r>
              <a:rPr lang="en-US" b="1" u="sng" dirty="0" smtClean="0">
                <a:solidFill>
                  <a:schemeClr val="tx1"/>
                </a:solidFill>
                <a:latin typeface="Times New Roman" pitchFamily="18" charset="0"/>
                <a:cs typeface="Times New Roman" pitchFamily="18" charset="0"/>
              </a:rPr>
              <a:t>of</a:t>
            </a:r>
            <a:r>
              <a:rPr lang="en-US" b="1" u="sng" dirty="0" smtClean="0">
                <a:solidFill>
                  <a:schemeClr val="tx1"/>
                </a:solidFill>
                <a:latin typeface="Times New Roman" pitchFamily="18" charset="0"/>
                <a:cs typeface="Times New Roman" pitchFamily="18" charset="0"/>
              </a:rPr>
              <a:t> </a:t>
            </a:r>
            <a:r>
              <a:rPr lang="en-US" b="1" u="sng" dirty="0" smtClean="0">
                <a:solidFill>
                  <a:schemeClr val="tx1"/>
                </a:solidFill>
                <a:latin typeface="Times New Roman" pitchFamily="18" charset="0"/>
                <a:cs typeface="Times New Roman" pitchFamily="18" charset="0"/>
              </a:rPr>
              <a:t>environmental geography</a:t>
            </a:r>
          </a:p>
          <a:p>
            <a:pPr algn="l"/>
            <a:endParaRPr lang="en-US" b="1" u="sng" dirty="0" smtClean="0">
              <a:solidFill>
                <a:schemeClr val="tx1"/>
              </a:solidFill>
              <a:latin typeface="Times New Roman" pitchFamily="18" charset="0"/>
              <a:cs typeface="Times New Roman" pitchFamily="18" charset="0"/>
            </a:endParaRPr>
          </a:p>
          <a:p>
            <a:pPr algn="l">
              <a:buFont typeface="Arial" pitchFamily="34" charset="0"/>
              <a:buChar char="•"/>
            </a:pPr>
            <a:r>
              <a:rPr lang="en-US" dirty="0" smtClean="0">
                <a:solidFill>
                  <a:schemeClr val="tx1"/>
                </a:solidFill>
                <a:latin typeface="Times New Roman" pitchFamily="18" charset="0"/>
                <a:cs typeface="Times New Roman" pitchFamily="18" charset="0"/>
              </a:rPr>
              <a:t>The concept of environmental studies is stated as ‘environmental geography’ instead of ‘geography of environment’ as  the term environmental geography lays more emphasis on men environment relationship.</a:t>
            </a:r>
          </a:p>
          <a:p>
            <a:pPr algn="l">
              <a:buFont typeface="Arial" pitchFamily="34" charset="0"/>
              <a:buChar char="•"/>
            </a:pPr>
            <a:r>
              <a:rPr lang="en-US" dirty="0" smtClean="0">
                <a:solidFill>
                  <a:schemeClr val="tx1"/>
                </a:solidFill>
                <a:latin typeface="Times New Roman" pitchFamily="18" charset="0"/>
                <a:cs typeface="Times New Roman" pitchFamily="18" charset="0"/>
              </a:rPr>
              <a:t>On the other hand geography of environment focuses more on study of characteristics and spatial and temporal distribution of different components of environment.</a:t>
            </a:r>
            <a:endParaRPr lang="en-US" dirty="0">
              <a:solidFill>
                <a:schemeClr val="tx1"/>
              </a:solidFill>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228600"/>
            <a:ext cx="8686800" cy="6324600"/>
          </a:xfrm>
        </p:spPr>
        <p:txBody>
          <a:bodyPr/>
          <a:lstStyle/>
          <a:p>
            <a:pPr algn="l">
              <a:buFont typeface="Arial" pitchFamily="34" charset="0"/>
              <a:buChar char="•"/>
            </a:pPr>
            <a:r>
              <a:rPr lang="en-US" dirty="0" smtClean="0">
                <a:solidFill>
                  <a:schemeClr val="tx1"/>
                </a:solidFill>
                <a:latin typeface="Times New Roman" pitchFamily="18" charset="0"/>
                <a:cs typeface="Times New Roman" pitchFamily="18" charset="0"/>
              </a:rPr>
              <a:t>It lays more emphasis on the application of geographical information to the solution of environmental problems.</a:t>
            </a:r>
          </a:p>
          <a:p>
            <a:pPr algn="l"/>
            <a:endParaRPr lang="en-US" dirty="0" smtClean="0">
              <a:solidFill>
                <a:schemeClr val="tx1"/>
              </a:solidFill>
              <a:latin typeface="Times New Roman" pitchFamily="18" charset="0"/>
              <a:cs typeface="Times New Roman" pitchFamily="18" charset="0"/>
            </a:endParaRPr>
          </a:p>
          <a:p>
            <a:pPr algn="l">
              <a:buFont typeface="Arial" pitchFamily="34" charset="0"/>
              <a:buChar char="•"/>
            </a:pPr>
            <a:r>
              <a:rPr lang="en-US" dirty="0" smtClean="0">
                <a:solidFill>
                  <a:schemeClr val="tx1"/>
                </a:solidFill>
                <a:latin typeface="Times New Roman" pitchFamily="18" charset="0"/>
                <a:cs typeface="Times New Roman" pitchFamily="18" charset="0"/>
              </a:rPr>
              <a:t>Environmental geography may also serve as a bridge between physical and human branches of geography on one hand and it may associate  geographers in general and environmental geographers in particular with other allied life and earth scientists on the other hand.</a:t>
            </a:r>
            <a:endParaRPr lang="en-US" dirty="0">
              <a:solidFill>
                <a:schemeClr val="tx1"/>
              </a:solidFill>
              <a:latin typeface="Times New Roman" pitchFamily="18" charset="0"/>
              <a:cs typeface="Times New Roman" pitchFamily="18" charset="0"/>
            </a:endParaRPr>
          </a:p>
        </p:txBody>
      </p:sp>
      <p:sp>
        <p:nvSpPr>
          <p:cNvPr id="4" name="TextBox 3"/>
          <p:cNvSpPr txBox="1"/>
          <p:nvPr/>
        </p:nvSpPr>
        <p:spPr>
          <a:xfrm>
            <a:off x="457200" y="5486400"/>
            <a:ext cx="2286000" cy="1477328"/>
          </a:xfrm>
          <a:prstGeom prst="rect">
            <a:avLst/>
          </a:prstGeom>
          <a:noFill/>
        </p:spPr>
        <p:txBody>
          <a:bodyPr wrap="square" rtlCol="0">
            <a:spAutoFit/>
          </a:bodyPr>
          <a:lstStyle/>
          <a:p>
            <a:r>
              <a:rPr lang="en-US" dirty="0" err="1" smtClean="0"/>
              <a:t>Source:Environmental</a:t>
            </a:r>
            <a:r>
              <a:rPr lang="en-US" dirty="0" smtClean="0"/>
              <a:t> geography by </a:t>
            </a:r>
            <a:r>
              <a:rPr lang="en-US" dirty="0" err="1" smtClean="0"/>
              <a:t>Savindra</a:t>
            </a:r>
            <a:r>
              <a:rPr lang="en-US" dirty="0" smtClean="0"/>
              <a:t> Singh</a:t>
            </a:r>
          </a:p>
          <a:p>
            <a:r>
              <a:rPr lang="en-US" dirty="0" err="1" smtClean="0"/>
              <a:t>wikipedia</a:t>
            </a:r>
            <a:endParaRPr lang="en-US" dirty="0" smtClean="0"/>
          </a:p>
          <a:p>
            <a:r>
              <a:rPr lang="en-US" dirty="0" smtClean="0"/>
              <a:t> </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122</TotalTime>
  <Words>326</Words>
  <Application>Microsoft Office PowerPoint</Application>
  <PresentationFormat>On-screen Show (4:3)</PresentationFormat>
  <Paragraphs>30</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Slide 1</vt:lpstr>
      <vt:lpstr>Slide 2</vt:lpstr>
      <vt:lpstr>Slide 3</vt:lpstr>
      <vt:lpstr>Slide 4</vt:lpstr>
      <vt:lpstr>Slide 5</vt:lpstr>
      <vt:lpstr>Slide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lenovo</dc:creator>
  <cp:lastModifiedBy>lenovo</cp:lastModifiedBy>
  <cp:revision>15</cp:revision>
  <dcterms:created xsi:type="dcterms:W3CDTF">2021-05-24T15:19:40Z</dcterms:created>
  <dcterms:modified xsi:type="dcterms:W3CDTF">2021-05-25T16:28:22Z</dcterms:modified>
</cp:coreProperties>
</file>